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314" r:id="rId3"/>
    <p:sldId id="315" r:id="rId4"/>
    <p:sldId id="316" r:id="rId5"/>
    <p:sldId id="331" r:id="rId6"/>
    <p:sldId id="332" r:id="rId7"/>
    <p:sldId id="317" r:id="rId8"/>
    <p:sldId id="333" r:id="rId9"/>
    <p:sldId id="318" r:id="rId10"/>
    <p:sldId id="334" r:id="rId11"/>
    <p:sldId id="320" r:id="rId12"/>
    <p:sldId id="335" r:id="rId13"/>
    <p:sldId id="321" r:id="rId14"/>
    <p:sldId id="322" r:id="rId15"/>
    <p:sldId id="336" r:id="rId16"/>
    <p:sldId id="337" r:id="rId17"/>
    <p:sldId id="338" r:id="rId18"/>
    <p:sldId id="339" r:id="rId19"/>
    <p:sldId id="340"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81" r:id="rId33"/>
    <p:sldId id="360" r:id="rId34"/>
    <p:sldId id="361" r:id="rId35"/>
    <p:sldId id="362" r:id="rId36"/>
    <p:sldId id="364" r:id="rId37"/>
    <p:sldId id="365" r:id="rId38"/>
    <p:sldId id="366" r:id="rId39"/>
    <p:sldId id="367" r:id="rId40"/>
    <p:sldId id="374" r:id="rId41"/>
    <p:sldId id="375" r:id="rId42"/>
    <p:sldId id="376" r:id="rId43"/>
    <p:sldId id="377" r:id="rId44"/>
    <p:sldId id="382" r:id="rId45"/>
    <p:sldId id="378" r:id="rId46"/>
    <p:sldId id="379" r:id="rId47"/>
    <p:sldId id="380" r:id="rId48"/>
    <p:sldId id="383" r:id="rId49"/>
    <p:sldId id="370" r:id="rId50"/>
    <p:sldId id="371" r:id="rId51"/>
    <p:sldId id="372" r:id="rId52"/>
    <p:sldId id="373" r:id="rId53"/>
    <p:sldId id="384" r:id="rId54"/>
    <p:sldId id="385" r:id="rId55"/>
    <p:sldId id="386" r:id="rId56"/>
    <p:sldId id="387" r:id="rId5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E0B4"/>
    <a:srgbClr val="D1F0C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030" autoAdjust="0"/>
    <p:restoredTop sz="96395" autoAdjust="0"/>
  </p:normalViewPr>
  <p:slideViewPr>
    <p:cSldViewPr snapToGrid="0">
      <p:cViewPr varScale="1">
        <p:scale>
          <a:sx n="87" d="100"/>
          <a:sy n="87" d="100"/>
        </p:scale>
        <p:origin x="-72" y="-1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F13BF-3777-48FB-ABEB-3244F1C9F811}" type="datetimeFigureOut">
              <a:rPr lang="ru-RU" smtClean="0"/>
              <a:pPr/>
              <a:t>22.04.2021</a:t>
            </a:fld>
            <a:endParaRPr lang="ru-RU"/>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CB227-B68F-4484-8AB4-9E0FB34B2F25}" type="slidenum">
              <a:rPr lang="ru-RU" smtClean="0"/>
              <a:pPr/>
              <a:t>‹#›</a:t>
            </a:fld>
            <a:endParaRPr lang="ru-RU"/>
          </a:p>
        </p:txBody>
      </p:sp>
    </p:spTree>
    <p:extLst>
      <p:ext uri="{BB962C8B-B14F-4D97-AF65-F5344CB8AC3E}">
        <p14:creationId xmlns:p14="http://schemas.microsoft.com/office/powerpoint/2010/main" xmlns="" val="240334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5BD1DA80-EB0C-42CC-B808-CA82F8002F3C}" type="slidenum">
              <a:rPr lang="ru-RU" smtClean="0"/>
              <a:pPr/>
              <a:t>13</a:t>
            </a:fld>
            <a:endParaRPr lang="ru-RU"/>
          </a:p>
        </p:txBody>
      </p:sp>
    </p:spTree>
    <p:extLst>
      <p:ext uri="{BB962C8B-B14F-4D97-AF65-F5344CB8AC3E}">
        <p14:creationId xmlns:p14="http://schemas.microsoft.com/office/powerpoint/2010/main" xmlns="" val="202453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ru-RU"/>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ru-RU"/>
          </a:p>
        </p:txBody>
      </p:sp>
      <p:sp>
        <p:nvSpPr>
          <p:cNvPr id="4" name="Місце для дати 3"/>
          <p:cNvSpPr>
            <a:spLocks noGrp="1"/>
          </p:cNvSpPr>
          <p:nvPr>
            <p:ph type="dt" sz="half" idx="10"/>
          </p:nvPr>
        </p:nvSpPr>
        <p:spPr/>
        <p:txBody>
          <a:bodyPr/>
          <a:lstStyle/>
          <a:p>
            <a:fld id="{D349EB20-D91E-4FA7-9ABE-75CAAA38831B}" type="datetimeFigureOut">
              <a:rPr lang="ru-RU" smtClean="0"/>
              <a:pPr/>
              <a:t>22.04.2021</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55E11AC1-8229-46F8-851F-9B23B1B82566}" type="slidenum">
              <a:rPr lang="ru-RU" smtClean="0"/>
              <a:pPr/>
              <a:t>‹#›</a:t>
            </a:fld>
            <a:endParaRPr lang="ru-RU"/>
          </a:p>
        </p:txBody>
      </p:sp>
    </p:spTree>
    <p:extLst>
      <p:ext uri="{BB962C8B-B14F-4D97-AF65-F5344CB8AC3E}">
        <p14:creationId xmlns:p14="http://schemas.microsoft.com/office/powerpoint/2010/main" xmlns="" val="139480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D349EB20-D91E-4FA7-9ABE-75CAAA38831B}" type="datetimeFigureOut">
              <a:rPr lang="ru-RU" smtClean="0"/>
              <a:pPr/>
              <a:t>22.04.2021</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55E11AC1-8229-46F8-851F-9B23B1B82566}" type="slidenum">
              <a:rPr lang="ru-RU" smtClean="0"/>
              <a:pPr/>
              <a:t>‹#›</a:t>
            </a:fld>
            <a:endParaRPr lang="ru-RU"/>
          </a:p>
        </p:txBody>
      </p:sp>
    </p:spTree>
    <p:extLst>
      <p:ext uri="{BB962C8B-B14F-4D97-AF65-F5344CB8AC3E}">
        <p14:creationId xmlns:p14="http://schemas.microsoft.com/office/powerpoint/2010/main" xmlns="" val="170134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D349EB20-D91E-4FA7-9ABE-75CAAA38831B}" type="datetimeFigureOut">
              <a:rPr lang="ru-RU" smtClean="0"/>
              <a:pPr/>
              <a:t>22.04.2021</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55E11AC1-8229-46F8-851F-9B23B1B82566}" type="slidenum">
              <a:rPr lang="ru-RU" smtClean="0"/>
              <a:pPr/>
              <a:t>‹#›</a:t>
            </a:fld>
            <a:endParaRPr lang="ru-RU"/>
          </a:p>
        </p:txBody>
      </p:sp>
    </p:spTree>
    <p:extLst>
      <p:ext uri="{BB962C8B-B14F-4D97-AF65-F5344CB8AC3E}">
        <p14:creationId xmlns:p14="http://schemas.microsoft.com/office/powerpoint/2010/main" xmlns="" val="332617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D349EB20-D91E-4FA7-9ABE-75CAAA38831B}" type="datetimeFigureOut">
              <a:rPr lang="ru-RU" smtClean="0"/>
              <a:pPr/>
              <a:t>22.04.2021</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55E11AC1-8229-46F8-851F-9B23B1B82566}" type="slidenum">
              <a:rPr lang="ru-RU" smtClean="0"/>
              <a:pPr/>
              <a:t>‹#›</a:t>
            </a:fld>
            <a:endParaRPr lang="ru-RU"/>
          </a:p>
        </p:txBody>
      </p:sp>
    </p:spTree>
    <p:extLst>
      <p:ext uri="{BB962C8B-B14F-4D97-AF65-F5344CB8AC3E}">
        <p14:creationId xmlns:p14="http://schemas.microsoft.com/office/powerpoint/2010/main" xmlns="" val="63691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ru-RU"/>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Редагувати стиль зразка тексту</a:t>
            </a:r>
          </a:p>
        </p:txBody>
      </p:sp>
      <p:sp>
        <p:nvSpPr>
          <p:cNvPr id="4" name="Місце для дати 3"/>
          <p:cNvSpPr>
            <a:spLocks noGrp="1"/>
          </p:cNvSpPr>
          <p:nvPr>
            <p:ph type="dt" sz="half" idx="10"/>
          </p:nvPr>
        </p:nvSpPr>
        <p:spPr/>
        <p:txBody>
          <a:bodyPr/>
          <a:lstStyle/>
          <a:p>
            <a:fld id="{D349EB20-D91E-4FA7-9ABE-75CAAA38831B}" type="datetimeFigureOut">
              <a:rPr lang="ru-RU" smtClean="0"/>
              <a:pPr/>
              <a:t>22.04.2021</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55E11AC1-8229-46F8-851F-9B23B1B82566}" type="slidenum">
              <a:rPr lang="ru-RU" smtClean="0"/>
              <a:pPr/>
              <a:t>‹#›</a:t>
            </a:fld>
            <a:endParaRPr lang="ru-RU"/>
          </a:p>
        </p:txBody>
      </p:sp>
    </p:spTree>
    <p:extLst>
      <p:ext uri="{BB962C8B-B14F-4D97-AF65-F5344CB8AC3E}">
        <p14:creationId xmlns:p14="http://schemas.microsoft.com/office/powerpoint/2010/main" xmlns="" val="207551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дати 4"/>
          <p:cNvSpPr>
            <a:spLocks noGrp="1"/>
          </p:cNvSpPr>
          <p:nvPr>
            <p:ph type="dt" sz="half" idx="10"/>
          </p:nvPr>
        </p:nvSpPr>
        <p:spPr/>
        <p:txBody>
          <a:bodyPr/>
          <a:lstStyle/>
          <a:p>
            <a:fld id="{D349EB20-D91E-4FA7-9ABE-75CAAA38831B}" type="datetimeFigureOut">
              <a:rPr lang="ru-RU" smtClean="0"/>
              <a:pPr/>
              <a:t>22.04.2021</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55E11AC1-8229-46F8-851F-9B23B1B82566}" type="slidenum">
              <a:rPr lang="ru-RU" smtClean="0"/>
              <a:pPr/>
              <a:t>‹#›</a:t>
            </a:fld>
            <a:endParaRPr lang="ru-RU"/>
          </a:p>
        </p:txBody>
      </p:sp>
    </p:spTree>
    <p:extLst>
      <p:ext uri="{BB962C8B-B14F-4D97-AF65-F5344CB8AC3E}">
        <p14:creationId xmlns:p14="http://schemas.microsoft.com/office/powerpoint/2010/main" xmlns="" val="326376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ru-RU"/>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Місце для дати 6"/>
          <p:cNvSpPr>
            <a:spLocks noGrp="1"/>
          </p:cNvSpPr>
          <p:nvPr>
            <p:ph type="dt" sz="half" idx="10"/>
          </p:nvPr>
        </p:nvSpPr>
        <p:spPr/>
        <p:txBody>
          <a:bodyPr/>
          <a:lstStyle/>
          <a:p>
            <a:fld id="{D349EB20-D91E-4FA7-9ABE-75CAAA38831B}" type="datetimeFigureOut">
              <a:rPr lang="ru-RU" smtClean="0"/>
              <a:pPr/>
              <a:t>22.04.2021</a:t>
            </a:fld>
            <a:endParaRPr lang="ru-RU"/>
          </a:p>
        </p:txBody>
      </p:sp>
      <p:sp>
        <p:nvSpPr>
          <p:cNvPr id="8" name="Місце для нижнього колонтитула 7"/>
          <p:cNvSpPr>
            <a:spLocks noGrp="1"/>
          </p:cNvSpPr>
          <p:nvPr>
            <p:ph type="ftr" sz="quarter" idx="11"/>
          </p:nvPr>
        </p:nvSpPr>
        <p:spPr/>
        <p:txBody>
          <a:bodyPr/>
          <a:lstStyle/>
          <a:p>
            <a:endParaRPr lang="ru-RU"/>
          </a:p>
        </p:txBody>
      </p:sp>
      <p:sp>
        <p:nvSpPr>
          <p:cNvPr id="9" name="Місце для номера слайда 8"/>
          <p:cNvSpPr>
            <a:spLocks noGrp="1"/>
          </p:cNvSpPr>
          <p:nvPr>
            <p:ph type="sldNum" sz="quarter" idx="12"/>
          </p:nvPr>
        </p:nvSpPr>
        <p:spPr/>
        <p:txBody>
          <a:bodyPr/>
          <a:lstStyle/>
          <a:p>
            <a:fld id="{55E11AC1-8229-46F8-851F-9B23B1B82566}" type="slidenum">
              <a:rPr lang="ru-RU" smtClean="0"/>
              <a:pPr/>
              <a:t>‹#›</a:t>
            </a:fld>
            <a:endParaRPr lang="ru-RU"/>
          </a:p>
        </p:txBody>
      </p:sp>
    </p:spTree>
    <p:extLst>
      <p:ext uri="{BB962C8B-B14F-4D97-AF65-F5344CB8AC3E}">
        <p14:creationId xmlns:p14="http://schemas.microsoft.com/office/powerpoint/2010/main" xmlns="" val="192423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дати 2"/>
          <p:cNvSpPr>
            <a:spLocks noGrp="1"/>
          </p:cNvSpPr>
          <p:nvPr>
            <p:ph type="dt" sz="half" idx="10"/>
          </p:nvPr>
        </p:nvSpPr>
        <p:spPr/>
        <p:txBody>
          <a:bodyPr/>
          <a:lstStyle/>
          <a:p>
            <a:fld id="{D349EB20-D91E-4FA7-9ABE-75CAAA38831B}" type="datetimeFigureOut">
              <a:rPr lang="ru-RU" smtClean="0"/>
              <a:pPr/>
              <a:t>22.04.2021</a:t>
            </a:fld>
            <a:endParaRPr lang="ru-RU"/>
          </a:p>
        </p:txBody>
      </p:sp>
      <p:sp>
        <p:nvSpPr>
          <p:cNvPr id="4" name="Місце для нижнього колонтитула 3"/>
          <p:cNvSpPr>
            <a:spLocks noGrp="1"/>
          </p:cNvSpPr>
          <p:nvPr>
            <p:ph type="ftr" sz="quarter" idx="11"/>
          </p:nvPr>
        </p:nvSpPr>
        <p:spPr/>
        <p:txBody>
          <a:bodyPr/>
          <a:lstStyle/>
          <a:p>
            <a:endParaRPr lang="ru-RU"/>
          </a:p>
        </p:txBody>
      </p:sp>
      <p:sp>
        <p:nvSpPr>
          <p:cNvPr id="5" name="Місце для номера слайда 4"/>
          <p:cNvSpPr>
            <a:spLocks noGrp="1"/>
          </p:cNvSpPr>
          <p:nvPr>
            <p:ph type="sldNum" sz="quarter" idx="12"/>
          </p:nvPr>
        </p:nvSpPr>
        <p:spPr/>
        <p:txBody>
          <a:bodyPr/>
          <a:lstStyle/>
          <a:p>
            <a:fld id="{55E11AC1-8229-46F8-851F-9B23B1B82566}" type="slidenum">
              <a:rPr lang="ru-RU" smtClean="0"/>
              <a:pPr/>
              <a:t>‹#›</a:t>
            </a:fld>
            <a:endParaRPr lang="ru-RU"/>
          </a:p>
        </p:txBody>
      </p:sp>
    </p:spTree>
    <p:extLst>
      <p:ext uri="{BB962C8B-B14F-4D97-AF65-F5344CB8AC3E}">
        <p14:creationId xmlns:p14="http://schemas.microsoft.com/office/powerpoint/2010/main" xmlns="" val="55141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D349EB20-D91E-4FA7-9ABE-75CAAA38831B}" type="datetimeFigureOut">
              <a:rPr lang="ru-RU" smtClean="0"/>
              <a:pPr/>
              <a:t>22.04.2021</a:t>
            </a:fld>
            <a:endParaRPr lang="ru-RU"/>
          </a:p>
        </p:txBody>
      </p:sp>
      <p:sp>
        <p:nvSpPr>
          <p:cNvPr id="3" name="Місце для нижнього колонтитула 2"/>
          <p:cNvSpPr>
            <a:spLocks noGrp="1"/>
          </p:cNvSpPr>
          <p:nvPr>
            <p:ph type="ftr" sz="quarter" idx="11"/>
          </p:nvPr>
        </p:nvSpPr>
        <p:spPr/>
        <p:txBody>
          <a:bodyPr/>
          <a:lstStyle/>
          <a:p>
            <a:endParaRPr lang="ru-RU"/>
          </a:p>
        </p:txBody>
      </p:sp>
      <p:sp>
        <p:nvSpPr>
          <p:cNvPr id="4" name="Місце для номера слайда 3"/>
          <p:cNvSpPr>
            <a:spLocks noGrp="1"/>
          </p:cNvSpPr>
          <p:nvPr>
            <p:ph type="sldNum" sz="quarter" idx="12"/>
          </p:nvPr>
        </p:nvSpPr>
        <p:spPr/>
        <p:txBody>
          <a:bodyPr/>
          <a:lstStyle/>
          <a:p>
            <a:fld id="{55E11AC1-8229-46F8-851F-9B23B1B82566}" type="slidenum">
              <a:rPr lang="ru-RU" smtClean="0"/>
              <a:pPr/>
              <a:t>‹#›</a:t>
            </a:fld>
            <a:endParaRPr lang="ru-RU"/>
          </a:p>
        </p:txBody>
      </p:sp>
    </p:spTree>
    <p:extLst>
      <p:ext uri="{BB962C8B-B14F-4D97-AF65-F5344CB8AC3E}">
        <p14:creationId xmlns:p14="http://schemas.microsoft.com/office/powerpoint/2010/main" xmlns="" val="284589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ru-RU"/>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D349EB20-D91E-4FA7-9ABE-75CAAA38831B}" type="datetimeFigureOut">
              <a:rPr lang="ru-RU" smtClean="0"/>
              <a:pPr/>
              <a:t>22.04.2021</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55E11AC1-8229-46F8-851F-9B23B1B82566}" type="slidenum">
              <a:rPr lang="ru-RU" smtClean="0"/>
              <a:pPr/>
              <a:t>‹#›</a:t>
            </a:fld>
            <a:endParaRPr lang="ru-RU"/>
          </a:p>
        </p:txBody>
      </p:sp>
    </p:spTree>
    <p:extLst>
      <p:ext uri="{BB962C8B-B14F-4D97-AF65-F5344CB8AC3E}">
        <p14:creationId xmlns:p14="http://schemas.microsoft.com/office/powerpoint/2010/main" xmlns="" val="1296689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ru-RU"/>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D349EB20-D91E-4FA7-9ABE-75CAAA38831B}" type="datetimeFigureOut">
              <a:rPr lang="ru-RU" smtClean="0"/>
              <a:pPr/>
              <a:t>22.04.2021</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55E11AC1-8229-46F8-851F-9B23B1B82566}" type="slidenum">
              <a:rPr lang="ru-RU" smtClean="0"/>
              <a:pPr/>
              <a:t>‹#›</a:t>
            </a:fld>
            <a:endParaRPr lang="ru-RU"/>
          </a:p>
        </p:txBody>
      </p:sp>
    </p:spTree>
    <p:extLst>
      <p:ext uri="{BB962C8B-B14F-4D97-AF65-F5344CB8AC3E}">
        <p14:creationId xmlns:p14="http://schemas.microsoft.com/office/powerpoint/2010/main" xmlns="" val="359040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smtClean="0"/>
              <a:t>Зразок заголовка</a:t>
            </a:r>
            <a:endParaRPr lang="ru-RU"/>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9EB20-D91E-4FA7-9ABE-75CAAA38831B}" type="datetimeFigureOut">
              <a:rPr lang="ru-RU" smtClean="0"/>
              <a:pPr/>
              <a:t>22.04.2021</a:t>
            </a:fld>
            <a:endParaRPr lang="ru-RU"/>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1AC1-8229-46F8-851F-9B23B1B82566}" type="slidenum">
              <a:rPr lang="ru-RU" smtClean="0"/>
              <a:pPr/>
              <a:t>‹#›</a:t>
            </a:fld>
            <a:endParaRPr lang="ru-RU"/>
          </a:p>
        </p:txBody>
      </p:sp>
    </p:spTree>
    <p:extLst>
      <p:ext uri="{BB962C8B-B14F-4D97-AF65-F5344CB8AC3E}">
        <p14:creationId xmlns:p14="http://schemas.microsoft.com/office/powerpoint/2010/main" xmlns="" val="38360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416817" cy="683287"/>
          </a:xfrm>
          <a:prstGeom prst="rect">
            <a:avLst/>
          </a:prstGeom>
          <a:solidFill>
            <a:srgbClr val="D1F0C8"/>
          </a:solidFill>
        </p:spPr>
      </p:pic>
      <p:sp>
        <p:nvSpPr>
          <p:cNvPr id="5" name="Прямокутник 4"/>
          <p:cNvSpPr/>
          <p:nvPr/>
        </p:nvSpPr>
        <p:spPr>
          <a:xfrm>
            <a:off x="2860431" y="683287"/>
            <a:ext cx="6471139" cy="5446207"/>
          </a:xfrm>
          <a:prstGeom prst="rect">
            <a:avLst/>
          </a:prstGeom>
          <a:solidFill>
            <a:srgbClr val="D1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sz="3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ОРГАНІЗАЦІЯ </a:t>
            </a:r>
          </a:p>
          <a:p>
            <a:pPr algn="ctr"/>
            <a:r>
              <a:rPr lang="uk-UA" sz="3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ПІДГОТОВКИ ОСІБ,</a:t>
            </a:r>
          </a:p>
          <a:p>
            <a:pPr algn="ctr"/>
            <a:r>
              <a:rPr lang="uk-UA" sz="3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ЯКІ ЗАЛУЧАТИМУТЬСЯ ДО ПРОВЕДЕННЯ </a:t>
            </a:r>
          </a:p>
          <a:p>
            <a:pPr algn="ctr"/>
            <a:r>
              <a:rPr lang="uk-UA" sz="3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ЗОВНІШНЬОГО НЕЗАЛЕЖНОГО ОЦІНЮВАННЯ НА ПУНКТАХ ТЕСТУВАННЯ </a:t>
            </a:r>
          </a:p>
          <a:p>
            <a:pPr algn="ctr"/>
            <a:r>
              <a:rPr lang="uk-UA"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a:t>
            </a:r>
            <a:r>
              <a:rPr lang="uk-UA" sz="3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4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2021</a:t>
            </a:r>
            <a:r>
              <a:rPr lang="uk-UA" sz="3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році  </a:t>
            </a:r>
            <a:endParaRPr lang="ru-RU"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39729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5026" y="1"/>
            <a:ext cx="10253792" cy="548639"/>
          </a:xfrm>
          <a:solidFill>
            <a:srgbClr val="D1F0C8"/>
          </a:solidFill>
        </p:spPr>
        <p:txBody>
          <a:bodyPr>
            <a:normAutofit/>
          </a:bodyPr>
          <a:lstStyle/>
          <a:p>
            <a:pPr algn="ctr"/>
            <a:r>
              <a:rPr lang="uk-UA" sz="2000" b="1" dirty="0" smtClean="0">
                <a:solidFill>
                  <a:srgbClr val="C00000"/>
                </a:solidFill>
                <a:latin typeface="Times New Roman" panose="02020603050405020304" pitchFamily="18" charset="0"/>
                <a:cs typeface="Times New Roman" panose="02020603050405020304" pitchFamily="18" charset="0"/>
              </a:rPr>
              <a:t>ПІД ЧАС ПРОВЕДЕННЯ ЗОВНІШНЬОГО НЕЗАЛЕЖНОГО ОЦІНЮВАННЯ</a:t>
            </a:r>
            <a:endParaRPr lang="ru-RU" sz="2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3574379151"/>
              </p:ext>
            </p:extLst>
          </p:nvPr>
        </p:nvGraphicFramePr>
        <p:xfrm>
          <a:off x="0" y="548641"/>
          <a:ext cx="12192000" cy="6187440"/>
        </p:xfrm>
        <a:graphic>
          <a:graphicData uri="http://schemas.openxmlformats.org/drawingml/2006/table">
            <a:tbl>
              <a:tblPr firstRow="1" bandRow="1">
                <a:tableStyleId>{5C22544A-7EE6-4342-B048-85BDC9FD1C3A}</a:tableStyleId>
              </a:tblPr>
              <a:tblGrid>
                <a:gridCol w="534452">
                  <a:extLst>
                    <a:ext uri="{9D8B030D-6E8A-4147-A177-3AD203B41FA5}">
                      <a16:colId xmlns:a16="http://schemas.microsoft.com/office/drawing/2014/main" xmlns="" val="1832353631"/>
                    </a:ext>
                  </a:extLst>
                </a:gridCol>
                <a:gridCol w="5585221">
                  <a:extLst>
                    <a:ext uri="{9D8B030D-6E8A-4147-A177-3AD203B41FA5}">
                      <a16:colId xmlns:a16="http://schemas.microsoft.com/office/drawing/2014/main" xmlns="" val="2646411958"/>
                    </a:ext>
                  </a:extLst>
                </a:gridCol>
                <a:gridCol w="6072327">
                  <a:extLst>
                    <a:ext uri="{9D8B030D-6E8A-4147-A177-3AD203B41FA5}">
                      <a16:colId xmlns:a16="http://schemas.microsoft.com/office/drawing/2014/main" xmlns="" val="2219755183"/>
                    </a:ext>
                  </a:extLst>
                </a:gridCol>
              </a:tblGrid>
              <a:tr h="389408">
                <a:tc>
                  <a:txBody>
                    <a:bodyPr/>
                    <a:lstStyle/>
                    <a:p>
                      <a:r>
                        <a:rPr lang="uk-UA"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1800" dirty="0" smtClean="0">
                          <a:solidFill>
                            <a:schemeClr val="tx1"/>
                          </a:solidFill>
                          <a:effectLst/>
                          <a:latin typeface="Times New Roman" panose="02020603050405020304" pitchFamily="18" charset="0"/>
                          <a:cs typeface="Times New Roman" panose="02020603050405020304" pitchFamily="18" charset="0"/>
                        </a:rPr>
                        <a:t>СИТУАЦІЯ</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1800" dirty="0" smtClean="0">
                          <a:solidFill>
                            <a:schemeClr val="tx1"/>
                          </a:solidFill>
                          <a:effectLst/>
                          <a:latin typeface="Times New Roman" panose="02020603050405020304" pitchFamily="18" charset="0"/>
                          <a:cs typeface="Times New Roman" panose="02020603050405020304" pitchFamily="18" charset="0"/>
                        </a:rPr>
                        <a:t>СПОСІБ ВИРІШЕННЯ НЕСТАНДАРТНОЇ СИТУАЦІЇ</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2847255679"/>
                  </a:ext>
                </a:extLst>
              </a:tr>
              <a:tr h="5691351">
                <a:tc>
                  <a:txBody>
                    <a:bodyPr/>
                    <a:lstStyle/>
                    <a:p>
                      <a:pPr algn="ctr"/>
                      <a:endPar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uk-UA" sz="2000" b="1" dirty="0" smtClean="0">
                        <a:solidFill>
                          <a:schemeClr val="tx1"/>
                        </a:solidFill>
                        <a:effectLst/>
                        <a:latin typeface="Times New Roman" panose="02020603050405020304" pitchFamily="18" charset="0"/>
                        <a:cs typeface="Times New Roman" panose="02020603050405020304" pitchFamily="18" charset="0"/>
                      </a:endParaRPr>
                    </a:p>
                    <a:p>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Під</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час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перевірки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якості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друку</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зошитів</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із</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завданнями</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сертифікаційної</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роботи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далі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зошит</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виявлено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брак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друку</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що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не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дає</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змоги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прочитати</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фрагмент тексту</a:t>
                      </a:r>
                      <a:r>
                        <a:rPr lang="ru-RU"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endParaRPr lang="uk-UA" sz="2000" b="1" dirty="0" smtClean="0">
                        <a:solidFill>
                          <a:schemeClr val="tx1"/>
                        </a:solidFill>
                        <a:effectLst/>
                        <a:latin typeface="Times New Roman" panose="02020603050405020304" pitchFamily="18" charset="0"/>
                        <a:cs typeface="Times New Roman" panose="02020603050405020304" pitchFamily="18" charset="0"/>
                      </a:endParaRPr>
                    </a:p>
                    <a:p>
                      <a:endParaRPr lang="uk-UA" sz="2000" b="1" dirty="0" smtClean="0">
                        <a:solidFill>
                          <a:schemeClr val="tx1"/>
                        </a:solidFill>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Про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це</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слід</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повідомити</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відповідального</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за</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пункт ЗНО та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уповноважену</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особу.</a:t>
                      </a:r>
                      <a:b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1.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Якщо</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в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аудиторії</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менше</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15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учасників</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старший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інструктор</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видає</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зошит</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одного з</a:t>
                      </a:r>
                      <a:r>
                        <a:rPr lang="ru-RU" sz="1700" b="1" dirty="0" smtClean="0">
                          <a:latin typeface="Times New Roman" panose="02020603050405020304" pitchFamily="18" charset="0"/>
                          <a:cs typeface="Times New Roman" panose="02020603050405020304" pitchFamily="18" charset="0"/>
                        </a:rPr>
                        <a:t> </a:t>
                      </a:r>
                      <a:r>
                        <a:rPr lang="ru-RU" sz="1700" b="1" baseline="0" dirty="0" smtClean="0">
                          <a:latin typeface="Times New Roman" panose="02020603050405020304" pitchFamily="18" charset="0"/>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відсутніх</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або</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невикористовуваний</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зошит</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про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що</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робить</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запис</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в Аудиторному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протоколі</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Учаснику</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повідомляють</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про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необхідність</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позначення</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в бланку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відповідей</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номера</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зошита</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a:t>
                      </a:r>
                      <a:b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2.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Якщо</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в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аудиторії</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присутні</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всі</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15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учасників</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відповідальний</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за пункт ЗНО в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присутності</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уповноваженої</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особи</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видає</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невикористовуваний</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зошит</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узятий</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з</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іншої</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аудиторії</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бажано</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з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тим</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самим номером).</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Старші</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інструктори</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обох</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аудиторій</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мають</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зробити</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записи про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це</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в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Аудиторних</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протоколах.</a:t>
                      </a:r>
                      <a:b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В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обох</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випадках</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про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ситуацію</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що</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склалась</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a:t>
                      </a:r>
                      <a:b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уповноважена</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особа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інформує</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регіональний</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центр.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Відповідальний</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за пункт ЗНО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робить</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запис</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у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Карті</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спостереження</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зазначає</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номер</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пакета, у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якому</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лежав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бракований</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зошит</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Зошити</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із</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браком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друку</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укласти</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до пакета</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для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відправлення</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матеріалів</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a:t>
                      </a:r>
                      <a:b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br>
                      <a:endParaRPr lang="ru-RU" sz="17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026697980"/>
                  </a:ext>
                </a:extLst>
              </a:tr>
            </a:tbl>
          </a:graphicData>
        </a:graphic>
      </p:graphicFrame>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 y="1"/>
            <a:ext cx="1335022" cy="548639"/>
          </a:xfrm>
          <a:prstGeom prst="rect">
            <a:avLst/>
          </a:prstGeom>
          <a:solidFill>
            <a:srgbClr val="D1F0C8"/>
          </a:solidFill>
        </p:spPr>
      </p:pic>
    </p:spTree>
    <p:extLst>
      <p:ext uri="{BB962C8B-B14F-4D97-AF65-F5344CB8AC3E}">
        <p14:creationId xmlns:p14="http://schemas.microsoft.com/office/powerpoint/2010/main" xmlns="" val="3503586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4539" y="1"/>
            <a:ext cx="10767461" cy="702644"/>
          </a:xfrm>
          <a:solidFill>
            <a:srgbClr val="D1F0C8"/>
          </a:solidFill>
        </p:spPr>
        <p:txBody>
          <a:bodyPr>
            <a:normAutofit/>
          </a:bodyPr>
          <a:lstStyle/>
          <a:p>
            <a:pPr algn="ctr"/>
            <a:r>
              <a:rPr lang="uk-UA" sz="2400" b="1" dirty="0" smtClean="0">
                <a:solidFill>
                  <a:srgbClr val="C00000"/>
                </a:solidFill>
                <a:latin typeface="Times New Roman" panose="02020603050405020304" pitchFamily="18" charset="0"/>
                <a:cs typeface="Times New Roman" panose="02020603050405020304" pitchFamily="18" charset="0"/>
              </a:rPr>
              <a:t>ПІД ЧАС ПРОВЕДЕННЯ ЗОВНІШНЬОГО ОЦІЮВАННЯ В АУДИТОРІЯХ</a:t>
            </a:r>
            <a:endParaRPr lang="ru-RU"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196362029"/>
              </p:ext>
            </p:extLst>
          </p:nvPr>
        </p:nvGraphicFramePr>
        <p:xfrm>
          <a:off x="293298" y="753178"/>
          <a:ext cx="11438626" cy="3230880"/>
        </p:xfrm>
        <a:graphic>
          <a:graphicData uri="http://schemas.openxmlformats.org/drawingml/2006/table">
            <a:tbl>
              <a:tblPr firstRow="1" bandRow="1">
                <a:tableStyleId>{5C22544A-7EE6-4342-B048-85BDC9FD1C3A}</a:tableStyleId>
              </a:tblPr>
              <a:tblGrid>
                <a:gridCol w="509121">
                  <a:extLst>
                    <a:ext uri="{9D8B030D-6E8A-4147-A177-3AD203B41FA5}">
                      <a16:colId xmlns:a16="http://schemas.microsoft.com/office/drawing/2014/main" xmlns="" val="1455952552"/>
                    </a:ext>
                  </a:extLst>
                </a:gridCol>
                <a:gridCol w="3859914">
                  <a:extLst>
                    <a:ext uri="{9D8B030D-6E8A-4147-A177-3AD203B41FA5}">
                      <a16:colId xmlns:a16="http://schemas.microsoft.com/office/drawing/2014/main" xmlns="" val="1467167633"/>
                    </a:ext>
                  </a:extLst>
                </a:gridCol>
                <a:gridCol w="7069591">
                  <a:extLst>
                    <a:ext uri="{9D8B030D-6E8A-4147-A177-3AD203B41FA5}">
                      <a16:colId xmlns:a16="http://schemas.microsoft.com/office/drawing/2014/main" xmlns="" val="336190502"/>
                    </a:ext>
                  </a:extLst>
                </a:gridCol>
              </a:tblGrid>
              <a:tr h="1916129">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15</a:t>
                      </a:r>
                      <a:endParaRPr lang="ru-RU"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uk-UA" sz="2000" dirty="0" smtClean="0">
                          <a:solidFill>
                            <a:schemeClr val="tx1"/>
                          </a:solidFill>
                          <a:latin typeface="Times New Roman" panose="02020603050405020304" pitchFamily="18" charset="0"/>
                          <a:cs typeface="Times New Roman" panose="02020603050405020304" pitchFamily="18" charset="0"/>
                        </a:rPr>
                        <a:t>Під час кодування бланків відповідей виявилося, що </a:t>
                      </a:r>
                      <a:r>
                        <a:rPr lang="uk-UA" sz="2000" dirty="0" err="1" smtClean="0">
                          <a:solidFill>
                            <a:schemeClr val="tx1"/>
                          </a:solidFill>
                          <a:latin typeface="Times New Roman" panose="02020603050405020304" pitchFamily="18" charset="0"/>
                          <a:cs typeface="Times New Roman" panose="02020603050405020304" pitchFamily="18" charset="0"/>
                        </a:rPr>
                        <a:t>штрихкод</a:t>
                      </a:r>
                      <a:r>
                        <a:rPr lang="uk-UA" sz="2000" dirty="0" smtClean="0">
                          <a:solidFill>
                            <a:schemeClr val="tx1"/>
                          </a:solidFill>
                          <a:latin typeface="Times New Roman" panose="02020603050405020304" pitchFamily="18" charset="0"/>
                          <a:cs typeface="Times New Roman" panose="02020603050405020304" pitchFamily="18" charset="0"/>
                        </a:rPr>
                        <a:t> зіпсований </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pPr algn="l"/>
                      <a:r>
                        <a:rPr lang="uk-UA" sz="2000" dirty="0" smtClean="0">
                          <a:solidFill>
                            <a:schemeClr val="tx1"/>
                          </a:solidFill>
                          <a:latin typeface="Times New Roman" panose="02020603050405020304" pitchFamily="18" charset="0"/>
                          <a:cs typeface="Times New Roman" panose="02020603050405020304" pitchFamily="18" charset="0"/>
                        </a:rPr>
                        <a:t>Використати запасний рядок із </a:t>
                      </a:r>
                      <a:r>
                        <a:rPr lang="uk-UA" sz="2000" dirty="0" err="1" smtClean="0">
                          <a:solidFill>
                            <a:schemeClr val="tx1"/>
                          </a:solidFill>
                          <a:latin typeface="Times New Roman" panose="02020603050405020304" pitchFamily="18" charset="0"/>
                          <a:cs typeface="Times New Roman" panose="02020603050405020304" pitchFamily="18" charset="0"/>
                        </a:rPr>
                        <a:t>штрихкодами</a:t>
                      </a:r>
                      <a:r>
                        <a:rPr lang="uk-UA" sz="2000" dirty="0" smtClean="0">
                          <a:solidFill>
                            <a:schemeClr val="tx1"/>
                          </a:solidFill>
                          <a:latin typeface="Times New Roman" panose="02020603050405020304" pitchFamily="18" charset="0"/>
                          <a:cs typeface="Times New Roman" panose="02020603050405020304" pitchFamily="18" charset="0"/>
                        </a:rPr>
                        <a:t> під номером 16 або</a:t>
                      </a:r>
                      <a:r>
                        <a:rPr lang="uk-UA" sz="2000" baseline="0" dirty="0" smtClean="0">
                          <a:solidFill>
                            <a:schemeClr val="tx1"/>
                          </a:solidFill>
                          <a:latin typeface="Times New Roman" panose="02020603050405020304" pitchFamily="18" charset="0"/>
                          <a:cs typeface="Times New Roman" panose="02020603050405020304" pitchFamily="18" charset="0"/>
                        </a:rPr>
                        <a:t> 17 ( за наявності), про що зробити запис в </a:t>
                      </a:r>
                      <a:r>
                        <a:rPr lang="uk-UA" sz="2000" i="1" baseline="0" dirty="0" smtClean="0">
                          <a:solidFill>
                            <a:schemeClr val="tx1"/>
                          </a:solidFill>
                          <a:latin typeface="Times New Roman" panose="02020603050405020304" pitchFamily="18" charset="0"/>
                          <a:cs typeface="Times New Roman" panose="02020603050405020304" pitchFamily="18" charset="0"/>
                        </a:rPr>
                        <a:t>Аудиторному протоколі. </a:t>
                      </a:r>
                      <a:endParaRPr lang="uk-UA" sz="2000" i="0" baseline="0" dirty="0" smtClean="0">
                        <a:solidFill>
                          <a:schemeClr val="tx1"/>
                        </a:solidFill>
                        <a:latin typeface="Times New Roman" panose="02020603050405020304" pitchFamily="18" charset="0"/>
                        <a:cs typeface="Times New Roman" panose="02020603050405020304" pitchFamily="18" charset="0"/>
                      </a:endParaRPr>
                    </a:p>
                    <a:p>
                      <a:r>
                        <a:rPr lang="uk-UA" sz="2000" i="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УВАГА!</a:t>
                      </a:r>
                      <a:r>
                        <a:rPr lang="uk-UA" sz="2000" i="0" baseline="0" dirty="0" smtClean="0">
                          <a:solidFill>
                            <a:schemeClr val="tx1"/>
                          </a:solidFill>
                          <a:latin typeface="Times New Roman" panose="02020603050405020304" pitchFamily="18" charset="0"/>
                          <a:cs typeface="Times New Roman" panose="02020603050405020304" pitchFamily="18" charset="0"/>
                        </a:rPr>
                        <a:t> Кодування всіх бланків відповідей учасника слід здійснювати </a:t>
                      </a:r>
                      <a:r>
                        <a:rPr lang="uk-UA" sz="2000" i="0" baseline="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одним і тим самим номером</a:t>
                      </a:r>
                      <a:r>
                        <a:rPr lang="uk-UA" sz="2000" i="0" baseline="0" dirty="0" smtClean="0">
                          <a:solidFill>
                            <a:srgbClr val="C00000"/>
                          </a:solidFill>
                          <a:latin typeface="Times New Roman" panose="02020603050405020304" pitchFamily="18" charset="0"/>
                          <a:cs typeface="Times New Roman" panose="02020603050405020304" pitchFamily="18" charset="0"/>
                        </a:rPr>
                        <a:t> з однієї стрічки із </a:t>
                      </a:r>
                      <a:r>
                        <a:rPr lang="uk-UA" sz="2000" i="0" baseline="0" dirty="0" err="1" smtClean="0">
                          <a:solidFill>
                            <a:srgbClr val="C00000"/>
                          </a:solidFill>
                          <a:latin typeface="Times New Roman" panose="02020603050405020304" pitchFamily="18" charset="0"/>
                          <a:cs typeface="Times New Roman" panose="02020603050405020304" pitchFamily="18" charset="0"/>
                        </a:rPr>
                        <a:t>штрихкодами</a:t>
                      </a:r>
                      <a:r>
                        <a:rPr lang="uk-UA" sz="2000" i="0" baseline="0" dirty="0" smtClean="0">
                          <a:solidFill>
                            <a:srgbClr val="C00000"/>
                          </a:solidFill>
                          <a:latin typeface="Times New Roman" panose="02020603050405020304" pitchFamily="18" charset="0"/>
                          <a:cs typeface="Times New Roman" panose="02020603050405020304" pitchFamily="18" charset="0"/>
                        </a:rPr>
                        <a:t>.</a:t>
                      </a:r>
                      <a:endParaRPr lang="ru-RU" sz="2000" i="1" dirty="0">
                        <a:solidFill>
                          <a:srgbClr val="C0000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3072352794"/>
                  </a:ext>
                </a:extLst>
              </a:tr>
              <a:tr h="1274299">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16</a:t>
                      </a:r>
                      <a:endParaRPr lang="ru-RU"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uk-UA" sz="2000" b="1" dirty="0" smtClean="0">
                          <a:latin typeface="Times New Roman" panose="02020603050405020304" pitchFamily="18" charset="0"/>
                          <a:cs typeface="Times New Roman" panose="02020603050405020304" pitchFamily="18" charset="0"/>
                        </a:rPr>
                        <a:t>Під час кодування бланків</a:t>
                      </a:r>
                      <a:r>
                        <a:rPr lang="uk-UA" sz="2000" b="1" baseline="0" dirty="0" smtClean="0">
                          <a:latin typeface="Times New Roman" panose="02020603050405020304" pitchFamily="18" charset="0"/>
                          <a:cs typeface="Times New Roman" panose="02020603050405020304" pitchFamily="18" charset="0"/>
                        </a:rPr>
                        <a:t> відповідей </a:t>
                      </a:r>
                      <a:r>
                        <a:rPr lang="uk-UA" sz="2000" b="1" baseline="0" dirty="0" err="1" smtClean="0">
                          <a:latin typeface="Times New Roman" panose="02020603050405020304" pitchFamily="18" charset="0"/>
                          <a:cs typeface="Times New Roman" panose="02020603050405020304" pitchFamily="18" charset="0"/>
                        </a:rPr>
                        <a:t>штрихкод</a:t>
                      </a:r>
                      <a:r>
                        <a:rPr lang="uk-UA" sz="2000" b="1" baseline="0" dirty="0" smtClean="0">
                          <a:latin typeface="Times New Roman" panose="02020603050405020304" pitchFamily="18" charset="0"/>
                          <a:cs typeface="Times New Roman" panose="02020603050405020304" pitchFamily="18" charset="0"/>
                        </a:rPr>
                        <a:t> наклеєний у перевернутому вигляді.</a:t>
                      </a:r>
                      <a:endParaRPr lang="ru-RU" sz="20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pPr marL="0" indent="0">
                        <a:buNone/>
                      </a:pPr>
                      <a:r>
                        <a:rPr lang="uk-UA" sz="2000" b="1" dirty="0" smtClean="0">
                          <a:solidFill>
                            <a:srgbClr val="FF0000"/>
                          </a:solidFill>
                          <a:effectLst/>
                          <a:latin typeface="Times New Roman" panose="02020603050405020304" pitchFamily="18" charset="0"/>
                          <a:cs typeface="Times New Roman" panose="02020603050405020304" pitchFamily="18" charset="0"/>
                        </a:rPr>
                        <a:t>Залишити як є , не переклеювати!</a:t>
                      </a:r>
                      <a:r>
                        <a:rPr lang="uk-UA" sz="2000" b="1" baseline="0" dirty="0" smtClean="0">
                          <a:solidFill>
                            <a:srgbClr val="FF0000"/>
                          </a:solidFill>
                          <a:effectLst/>
                          <a:latin typeface="Times New Roman" panose="02020603050405020304" pitchFamily="18" charset="0"/>
                          <a:cs typeface="Times New Roman" panose="02020603050405020304" pitchFamily="18" charset="0"/>
                        </a:rPr>
                        <a:t> </a:t>
                      </a:r>
                      <a:r>
                        <a:rPr lang="uk-UA" sz="2000" b="1" baseline="0" dirty="0" smtClean="0">
                          <a:latin typeface="Times New Roman" panose="02020603050405020304" pitchFamily="18" charset="0"/>
                          <a:cs typeface="Times New Roman" panose="02020603050405020304" pitchFamily="18" charset="0"/>
                        </a:rPr>
                        <a:t>Зафіксувати цей факт на зворотному боці </a:t>
                      </a:r>
                      <a:r>
                        <a:rPr lang="uk-UA" sz="2000" b="1" i="1" baseline="0" dirty="0" smtClean="0">
                          <a:latin typeface="Times New Roman" panose="02020603050405020304" pitchFamily="18" charset="0"/>
                          <a:cs typeface="Times New Roman" panose="02020603050405020304" pitchFamily="18" charset="0"/>
                        </a:rPr>
                        <a:t>Аудиторного протоколу</a:t>
                      </a:r>
                      <a:r>
                        <a:rPr lang="uk-UA" sz="2000" b="1" baseline="0" dirty="0" smtClean="0">
                          <a:latin typeface="Times New Roman" panose="02020603050405020304" pitchFamily="18" charset="0"/>
                          <a:cs typeface="Times New Roman" panose="02020603050405020304" pitchFamily="18" charset="0"/>
                        </a:rPr>
                        <a:t>. </a:t>
                      </a:r>
                      <a:endParaRPr lang="ru-RU"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834320283"/>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1"/>
            <a:ext cx="1424537" cy="702644"/>
          </a:xfrm>
          <a:prstGeom prst="rect">
            <a:avLst/>
          </a:prstGeom>
          <a:solidFill>
            <a:srgbClr val="D1F0C8"/>
          </a:solidFill>
        </p:spPr>
      </p:pic>
      <p:graphicFrame>
        <p:nvGraphicFramePr>
          <p:cNvPr id="3" name="Таблиця 2"/>
          <p:cNvGraphicFramePr>
            <a:graphicFrameLocks noGrp="1"/>
          </p:cNvGraphicFramePr>
          <p:nvPr>
            <p:extLst>
              <p:ext uri="{D42A27DB-BD31-4B8C-83A1-F6EECF244321}">
                <p14:modId xmlns:p14="http://schemas.microsoft.com/office/powerpoint/2010/main" xmlns="" val="295513892"/>
              </p:ext>
            </p:extLst>
          </p:nvPr>
        </p:nvGraphicFramePr>
        <p:xfrm>
          <a:off x="293298" y="3984058"/>
          <a:ext cx="11438626" cy="2641029"/>
        </p:xfrm>
        <a:graphic>
          <a:graphicData uri="http://schemas.openxmlformats.org/drawingml/2006/table">
            <a:tbl>
              <a:tblPr firstRow="1" bandRow="1">
                <a:tableStyleId>{5C22544A-7EE6-4342-B048-85BDC9FD1C3A}</a:tableStyleId>
              </a:tblPr>
              <a:tblGrid>
                <a:gridCol w="509121">
                  <a:extLst>
                    <a:ext uri="{9D8B030D-6E8A-4147-A177-3AD203B41FA5}">
                      <a16:colId xmlns:a16="http://schemas.microsoft.com/office/drawing/2014/main" xmlns="" val="3968343480"/>
                    </a:ext>
                  </a:extLst>
                </a:gridCol>
                <a:gridCol w="3859914">
                  <a:extLst>
                    <a:ext uri="{9D8B030D-6E8A-4147-A177-3AD203B41FA5}">
                      <a16:colId xmlns:a16="http://schemas.microsoft.com/office/drawing/2014/main" xmlns="" val="449719113"/>
                    </a:ext>
                  </a:extLst>
                </a:gridCol>
                <a:gridCol w="7069591">
                  <a:extLst>
                    <a:ext uri="{9D8B030D-6E8A-4147-A177-3AD203B41FA5}">
                      <a16:colId xmlns:a16="http://schemas.microsoft.com/office/drawing/2014/main" xmlns="" val="2490789223"/>
                    </a:ext>
                  </a:extLst>
                </a:gridCol>
              </a:tblGrid>
              <a:tr h="2641029">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17</a:t>
                      </a:r>
                      <a:endParaRPr lang="ru-RU"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uk-UA" sz="2000" b="1" dirty="0" smtClean="0">
                          <a:solidFill>
                            <a:schemeClr val="tx1"/>
                          </a:solidFill>
                          <a:latin typeface="Times New Roman" panose="02020603050405020304" pitchFamily="18" charset="0"/>
                          <a:cs typeface="Times New Roman" panose="02020603050405020304" pitchFamily="18" charset="0"/>
                        </a:rPr>
                        <a:t>Учасник, не завершивши</a:t>
                      </a:r>
                      <a:r>
                        <a:rPr lang="en-US" sz="2000" b="1" dirty="0" smtClean="0">
                          <a:solidFill>
                            <a:schemeClr val="tx1"/>
                          </a:solidFill>
                          <a:latin typeface="Times New Roman" panose="02020603050405020304" pitchFamily="18" charset="0"/>
                          <a:cs typeface="Times New Roman" panose="02020603050405020304" pitchFamily="18" charset="0"/>
                        </a:rPr>
                        <a:t> </a:t>
                      </a:r>
                      <a:r>
                        <a:rPr lang="uk-UA" sz="2000" b="1" dirty="0" smtClean="0">
                          <a:solidFill>
                            <a:schemeClr val="tx1"/>
                          </a:solidFill>
                          <a:latin typeface="Times New Roman" panose="02020603050405020304" pitchFamily="18" charset="0"/>
                          <a:cs typeface="Times New Roman" panose="02020603050405020304" pitchFamily="18" charset="0"/>
                        </a:rPr>
                        <a:t>виконання</a:t>
                      </a:r>
                      <a:r>
                        <a:rPr lang="uk-UA" sz="2000" b="1" baseline="0" dirty="0" smtClean="0">
                          <a:solidFill>
                            <a:schemeClr val="tx1"/>
                          </a:solidFill>
                          <a:latin typeface="Times New Roman" panose="02020603050405020304" pitchFamily="18" charset="0"/>
                          <a:cs typeface="Times New Roman" panose="02020603050405020304" pitchFamily="18" charset="0"/>
                        </a:rPr>
                        <a:t> сертифікаційної</a:t>
                      </a:r>
                      <a:r>
                        <a:rPr lang="uk-UA" sz="2000" b="1" dirty="0" smtClean="0">
                          <a:solidFill>
                            <a:schemeClr val="tx1"/>
                          </a:solidFill>
                          <a:latin typeface="Times New Roman" panose="02020603050405020304" pitchFamily="18" charset="0"/>
                          <a:cs typeface="Times New Roman" panose="02020603050405020304" pitchFamily="18" charset="0"/>
                        </a:rPr>
                        <a:t> роботи</a:t>
                      </a:r>
                      <a:r>
                        <a:rPr lang="uk-UA" sz="2000" b="1" baseline="0" dirty="0" smtClean="0">
                          <a:solidFill>
                            <a:schemeClr val="tx1"/>
                          </a:solidFill>
                          <a:latin typeface="Times New Roman" panose="02020603050405020304" pitchFamily="18" charset="0"/>
                          <a:cs typeface="Times New Roman" panose="02020603050405020304" pitchFamily="18" charset="0"/>
                        </a:rPr>
                        <a:t> та залишивши бланк(-и) відповідей на столі,</a:t>
                      </a:r>
                      <a:r>
                        <a:rPr lang="uk-UA" sz="2000" b="1" dirty="0" smtClean="0">
                          <a:solidFill>
                            <a:schemeClr val="tx1"/>
                          </a:solidFill>
                          <a:latin typeface="Times New Roman" panose="02020603050405020304" pitchFamily="18" charset="0"/>
                          <a:cs typeface="Times New Roman" panose="02020603050405020304" pitchFamily="18" charset="0"/>
                        </a:rPr>
                        <a:t> </a:t>
                      </a:r>
                      <a:r>
                        <a:rPr lang="uk-UA" sz="2000" b="1" baseline="0" dirty="0" smtClean="0">
                          <a:solidFill>
                            <a:schemeClr val="tx1"/>
                          </a:solidFill>
                          <a:latin typeface="Times New Roman" panose="02020603050405020304" pitchFamily="18" charset="0"/>
                          <a:cs typeface="Times New Roman" panose="02020603050405020304" pitchFamily="18" charset="0"/>
                        </a:rPr>
                        <a:t>вийшов за межі пункту ЗНО і намагається повернутися до пункту.</a:t>
                      </a:r>
                      <a:r>
                        <a:rPr lang="uk-UA" sz="2000" b="1" dirty="0" smtClean="0">
                          <a:solidFill>
                            <a:schemeClr val="tx1"/>
                          </a:solidFill>
                          <a:latin typeface="Times New Roman" panose="02020603050405020304" pitchFamily="18" charset="0"/>
                          <a:cs typeface="Times New Roman" panose="02020603050405020304" pitchFamily="18" charset="0"/>
                        </a:rPr>
                        <a:t> </a:t>
                      </a:r>
                      <a:endParaRPr lang="ru-RU"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pPr marL="0" indent="0" algn="l">
                        <a:buNone/>
                      </a:pPr>
                      <a:r>
                        <a:rPr lang="uk-UA" sz="2000" b="1" dirty="0" smtClean="0">
                          <a:solidFill>
                            <a:schemeClr val="tx1"/>
                          </a:solidFill>
                          <a:latin typeface="Times New Roman" panose="02020603050405020304" pitchFamily="18" charset="0"/>
                          <a:cs typeface="Times New Roman" panose="02020603050405020304" pitchFamily="18" charset="0"/>
                        </a:rPr>
                        <a:t>Учасника </a:t>
                      </a:r>
                      <a:r>
                        <a:rPr lang="uk-UA" sz="2400" b="1" dirty="0" smtClean="0">
                          <a:solidFill>
                            <a:srgbClr val="FF0000"/>
                          </a:solidFill>
                          <a:effectLst/>
                          <a:latin typeface="Times New Roman" panose="02020603050405020304" pitchFamily="18" charset="0"/>
                          <a:cs typeface="Times New Roman" panose="02020603050405020304" pitchFamily="18" charset="0"/>
                        </a:rPr>
                        <a:t>не допускати </a:t>
                      </a:r>
                      <a:r>
                        <a:rPr lang="uk-UA" sz="2000" b="1" dirty="0" smtClean="0">
                          <a:solidFill>
                            <a:schemeClr val="tx1"/>
                          </a:solidFill>
                          <a:latin typeface="Times New Roman" panose="02020603050405020304" pitchFamily="18" charset="0"/>
                          <a:cs typeface="Times New Roman" panose="02020603050405020304" pitchFamily="18" charset="0"/>
                        </a:rPr>
                        <a:t>до пункту ЗНО до завершення ЗНО.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Бланк(и)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відповідей</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учасника</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укласти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до</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пакета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із</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матеріалами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оцінювання.В</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Аудиторному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протоколі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навпроти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прізвища</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цієї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особи 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графі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Підпис</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учасника</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зазначити</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Укладено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Ситуацію</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що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склалася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описати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в</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Карті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спостереження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й Аудиторному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протоколі</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i="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602858598"/>
                  </a:ext>
                </a:extLst>
              </a:tr>
            </a:tbl>
          </a:graphicData>
        </a:graphic>
      </p:graphicFrame>
    </p:spTree>
    <p:extLst>
      <p:ext uri="{BB962C8B-B14F-4D97-AF65-F5344CB8AC3E}">
        <p14:creationId xmlns:p14="http://schemas.microsoft.com/office/powerpoint/2010/main" xmlns="" val="1871399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048" y="0"/>
            <a:ext cx="9817769" cy="762000"/>
          </a:xfrm>
          <a:solidFill>
            <a:srgbClr val="D1F0C8"/>
          </a:solidFill>
        </p:spPr>
        <p:txBody>
          <a:bodyPr>
            <a:normAutofit/>
          </a:bodyPr>
          <a:lstStyle/>
          <a:p>
            <a:pPr algn="ctr"/>
            <a:r>
              <a:rPr lang="uk-UA" sz="2000" b="1" dirty="0" smtClean="0">
                <a:solidFill>
                  <a:srgbClr val="C00000"/>
                </a:solidFill>
                <a:latin typeface="Times New Roman" panose="02020603050405020304" pitchFamily="18" charset="0"/>
                <a:cs typeface="Times New Roman" panose="02020603050405020304" pitchFamily="18" charset="0"/>
              </a:rPr>
              <a:t>ПІД ЧАС ПРОВЕДЕННЯ ЗОВНІШНЬОГО НЕЗАЛЕЖНОГО ОЦІНЮВАННЯ</a:t>
            </a:r>
            <a:endParaRPr lang="ru-RU" sz="2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1953067758"/>
              </p:ext>
            </p:extLst>
          </p:nvPr>
        </p:nvGraphicFramePr>
        <p:xfrm>
          <a:off x="200527" y="762000"/>
          <a:ext cx="11790947" cy="5662747"/>
        </p:xfrm>
        <a:graphic>
          <a:graphicData uri="http://schemas.openxmlformats.org/drawingml/2006/table">
            <a:tbl>
              <a:tblPr firstRow="1" bandRow="1">
                <a:tableStyleId>{5C22544A-7EE6-4342-B048-85BDC9FD1C3A}</a:tableStyleId>
              </a:tblPr>
              <a:tblGrid>
                <a:gridCol w="516871">
                  <a:extLst>
                    <a:ext uri="{9D8B030D-6E8A-4147-A177-3AD203B41FA5}">
                      <a16:colId xmlns:a16="http://schemas.microsoft.com/office/drawing/2014/main" xmlns="" val="1832353631"/>
                    </a:ext>
                  </a:extLst>
                </a:gridCol>
                <a:gridCol w="5374477">
                  <a:extLst>
                    <a:ext uri="{9D8B030D-6E8A-4147-A177-3AD203B41FA5}">
                      <a16:colId xmlns:a16="http://schemas.microsoft.com/office/drawing/2014/main" xmlns="" val="2646411958"/>
                    </a:ext>
                  </a:extLst>
                </a:gridCol>
                <a:gridCol w="5899599">
                  <a:extLst>
                    <a:ext uri="{9D8B030D-6E8A-4147-A177-3AD203B41FA5}">
                      <a16:colId xmlns:a16="http://schemas.microsoft.com/office/drawing/2014/main" xmlns="" val="2219755183"/>
                    </a:ext>
                  </a:extLst>
                </a:gridCol>
              </a:tblGrid>
              <a:tr h="606508">
                <a:tc>
                  <a:txBody>
                    <a:bodyPr/>
                    <a:lstStyle/>
                    <a:p>
                      <a:r>
                        <a:rPr lang="uk-UA"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1800" dirty="0" smtClean="0">
                          <a:solidFill>
                            <a:schemeClr val="tx1"/>
                          </a:solidFill>
                          <a:effectLst/>
                          <a:latin typeface="Times New Roman" panose="02020603050405020304" pitchFamily="18" charset="0"/>
                          <a:cs typeface="Times New Roman" panose="02020603050405020304" pitchFamily="18" charset="0"/>
                        </a:rPr>
                        <a:t>СИТУАЦІЯ</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1800" dirty="0" smtClean="0">
                          <a:solidFill>
                            <a:schemeClr val="tx1"/>
                          </a:solidFill>
                          <a:effectLst/>
                          <a:latin typeface="Times New Roman" panose="02020603050405020304" pitchFamily="18" charset="0"/>
                          <a:cs typeface="Times New Roman" panose="02020603050405020304" pitchFamily="18" charset="0"/>
                        </a:rPr>
                        <a:t>СПОСІБ ВИРІШЕННЯ НЕСТАНДАРТНОЇ СИТУАЦІЇ</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2847255679"/>
                  </a:ext>
                </a:extLst>
              </a:tr>
              <a:tr h="5022667">
                <a:tc>
                  <a:txBody>
                    <a:bodyPr/>
                    <a:lstStyle/>
                    <a:p>
                      <a:pPr algn="ctr"/>
                      <a:endPar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a:t>
                      </a:r>
                    </a:p>
                  </a:txBody>
                  <a:tcPr>
                    <a:solidFill>
                      <a:schemeClr val="accent6">
                        <a:lumMod val="40000"/>
                        <a:lumOff val="60000"/>
                      </a:schemeClr>
                    </a:solidFill>
                  </a:tcPr>
                </a:tc>
                <a:tc>
                  <a:txBody>
                    <a:bodyPr/>
                    <a:lstStyle/>
                    <a:p>
                      <a:endParaRPr lang="uk-UA" sz="2000" b="1" dirty="0" smtClean="0">
                        <a:solidFill>
                          <a:schemeClr val="tx1"/>
                        </a:solidFill>
                        <a:effectLst/>
                        <a:latin typeface="Times New Roman" panose="02020603050405020304" pitchFamily="18" charset="0"/>
                        <a:cs typeface="Times New Roman" panose="02020603050405020304" pitchFamily="18" charset="0"/>
                      </a:endParaRPr>
                    </a:p>
                    <a:p>
                      <a:endParaRPr lang="uk-UA" sz="2000" b="1" dirty="0" smtClean="0">
                        <a:solidFill>
                          <a:schemeClr val="tx1"/>
                        </a:solidFill>
                        <a:effectLst/>
                        <a:latin typeface="Times New Roman" panose="02020603050405020304" pitchFamily="18" charset="0"/>
                        <a:cs typeface="Times New Roman" panose="02020603050405020304" pitchFamily="18" charset="0"/>
                      </a:endParaRPr>
                    </a:p>
                    <a:p>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відмовляється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робити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запис</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на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зворотному</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боці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бланка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відповідей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типу А</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щодо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ознайомлення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із</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правилами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заповнення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бланка(-</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ів</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відповідей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правами та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обов’язками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учасника</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під</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час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його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проходження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порядком</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подання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апеляцій</a:t>
                      </a:r>
                      <a:r>
                        <a:rPr lang="ru-RU"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endParaRPr lang="uk-UA" sz="2000" b="1" dirty="0" smtClean="0">
                        <a:solidFill>
                          <a:schemeClr val="tx1"/>
                        </a:solidFill>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pPr marL="342900" indent="-342900">
                        <a:buAutoNum type="arabicPeriod"/>
                      </a:pP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Якщо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не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може</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зробити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запису</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p>
                    <a:p>
                      <a:pPr marL="0" indent="0">
                        <a:buNone/>
                      </a:pP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(за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станом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здоров’я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через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фізичні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вади),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він</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продовжує</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виконання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сертифікаційної</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роботи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Старший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інструктор</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описує</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ситуацію</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що</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склалася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в Аудиторному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протоколі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та</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повідомляє</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про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це</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відповідального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за пункт</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ЗНО.</a:t>
                      </a:r>
                    </a:p>
                    <a:p>
                      <a:pPr marL="0" indent="0">
                        <a:buNone/>
                      </a:pP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2.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Якщо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може</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зробити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запис</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але</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відмовляється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це</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робити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старший</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інструктор</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повідомляє</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про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це</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відповідального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за пункт</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ЗНО та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уповноважену</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особу.</a:t>
                      </a:r>
                      <a:r>
                        <a:rPr lang="ru-RU" sz="2000" b="1" dirty="0" smtClean="0">
                          <a:latin typeface="Times New Roman" panose="02020603050405020304" pitchFamily="18" charset="0"/>
                          <a:cs typeface="Times New Roman" panose="02020603050405020304" pitchFamily="18" charset="0"/>
                        </a:rPr>
                        <a:t> </a:t>
                      </a:r>
                      <a:r>
                        <a:rPr lang="ru-RU" sz="2000" b="1" baseline="0" dirty="0" smtClean="0">
                          <a:latin typeface="Times New Roman" panose="02020603050405020304" pitchFamily="18" charset="0"/>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Описати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ситуацію</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що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склалася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в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Карті</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спостереження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й Аудиторному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протоколі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Скласти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Акт про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порушення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учасником</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ЗНО</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процедури</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проходження</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ЗНО і </a:t>
                      </a:r>
                      <a:r>
                        <a:rPr lang="ru-RU"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позбавити</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права на </a:t>
                      </a:r>
                      <a:r>
                        <a:rPr lang="ru-RU"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виконання</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сертифікаційнгої</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роботи</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026697980"/>
                  </a:ext>
                </a:extLst>
              </a:tr>
            </a:tbl>
          </a:graphicData>
        </a:graphic>
      </p:graphicFrame>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0"/>
            <a:ext cx="1379911" cy="789709"/>
          </a:xfrm>
          <a:prstGeom prst="rect">
            <a:avLst/>
          </a:prstGeom>
          <a:solidFill>
            <a:srgbClr val="D1F0C8"/>
          </a:solidFill>
        </p:spPr>
      </p:pic>
    </p:spTree>
    <p:extLst>
      <p:ext uri="{BB962C8B-B14F-4D97-AF65-F5344CB8AC3E}">
        <p14:creationId xmlns:p14="http://schemas.microsoft.com/office/powerpoint/2010/main" xmlns="" val="2117724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 y="1"/>
            <a:ext cx="1352189" cy="810882"/>
          </a:xfrm>
          <a:prstGeom prst="rect">
            <a:avLst/>
          </a:prstGeom>
          <a:solidFill>
            <a:srgbClr val="D1F0C8"/>
          </a:solidFill>
        </p:spPr>
      </p:pic>
      <p:sp>
        <p:nvSpPr>
          <p:cNvPr id="5" name="Прямокутник 4"/>
          <p:cNvSpPr/>
          <p:nvPr/>
        </p:nvSpPr>
        <p:spPr>
          <a:xfrm>
            <a:off x="1761226" y="2"/>
            <a:ext cx="8669548" cy="810881"/>
          </a:xfrm>
          <a:prstGeom prst="rect">
            <a:avLst/>
          </a:prstGeom>
          <a:solidFill>
            <a:srgbClr val="D1F0C8"/>
          </a:solidFill>
          <a:ln>
            <a:solidFill>
              <a:srgbClr val="D1F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rgbClr val="C00000"/>
                </a:solidFill>
                <a:latin typeface="Times New Roman" panose="02020603050405020304" pitchFamily="18" charset="0"/>
                <a:cs typeface="Times New Roman" panose="02020603050405020304" pitchFamily="18" charset="0"/>
              </a:rPr>
              <a:t>СИТУАЦІЯ 19 </a:t>
            </a:r>
          </a:p>
          <a:p>
            <a:pPr algn="ctr"/>
            <a:r>
              <a:rPr lang="uk-UA" sz="2800" b="1" dirty="0" smtClean="0">
                <a:solidFill>
                  <a:schemeClr val="tx1"/>
                </a:solidFill>
                <a:latin typeface="Times New Roman" panose="02020603050405020304" pitchFamily="18" charset="0"/>
                <a:cs typeface="Times New Roman" panose="02020603050405020304" pitchFamily="18" charset="0"/>
              </a:rPr>
              <a:t>Учасник потребує медичної допомоги.</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1761226" y="1621766"/>
            <a:ext cx="8669548" cy="4830792"/>
          </a:xfrm>
          <a:prstGeom prst="rect">
            <a:avLst/>
          </a:prstGeom>
          <a:solidFill>
            <a:srgbClr val="D1F0C8"/>
          </a:solidFill>
          <a:ln>
            <a:solidFill>
              <a:srgbClr val="D1F0C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ru-RU" sz="2000" b="1" dirty="0">
                <a:solidFill>
                  <a:schemeClr val="tx1"/>
                </a:solidFill>
                <a:latin typeface="Times New Roman" panose="02020603050405020304" pitchFamily="18" charset="0"/>
                <a:cs typeface="Times New Roman" panose="02020603050405020304" pitchFamily="18" charset="0"/>
              </a:rPr>
              <a:t>1. </a:t>
            </a:r>
            <a:r>
              <a:rPr lang="ru-RU" sz="2000" b="1" dirty="0" err="1">
                <a:solidFill>
                  <a:schemeClr val="tx1"/>
                </a:solidFill>
                <a:latin typeface="Times New Roman" panose="02020603050405020304" pitchFamily="18" charset="0"/>
                <a:cs typeface="Times New Roman" panose="02020603050405020304" pitchFamily="18" charset="0"/>
              </a:rPr>
              <a:t>Допомогу</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надає</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черговий</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медичний</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працівник</a:t>
            </a:r>
            <a:r>
              <a:rPr lang="ru-RU" sz="2000" b="1" dirty="0">
                <a:solidFill>
                  <a:schemeClr val="tx1"/>
                </a:solidFill>
                <a:latin typeface="Times New Roman" panose="02020603050405020304" pitchFamily="18" charset="0"/>
                <a:cs typeface="Times New Roman" panose="02020603050405020304" pitchFamily="18" charset="0"/>
              </a:rPr>
              <a:t>. Факт </a:t>
            </a:r>
            <a:r>
              <a:rPr lang="ru-RU" sz="2000" b="1" dirty="0" err="1">
                <a:solidFill>
                  <a:schemeClr val="tx1"/>
                </a:solidFill>
                <a:latin typeface="Times New Roman" panose="02020603050405020304" pitchFamily="18" charset="0"/>
                <a:cs typeface="Times New Roman" panose="02020603050405020304" pitchFamily="18" charset="0"/>
              </a:rPr>
              <a:t>звернення</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зафіксувати</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у </a:t>
            </a:r>
            <a:r>
              <a:rPr lang="ru-RU" sz="2000" b="1" dirty="0" err="1" smtClean="0">
                <a:solidFill>
                  <a:schemeClr val="tx1"/>
                </a:solidFill>
                <a:latin typeface="Times New Roman" panose="02020603050405020304" pitchFamily="18" charset="0"/>
                <a:cs typeface="Times New Roman" panose="02020603050405020304" pitchFamily="18" charset="0"/>
              </a:rPr>
              <a:t>Відомості</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реєстрації</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звернень</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учасників</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зовнішнього</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незалежного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оцінювання</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до </a:t>
            </a:r>
            <a:r>
              <a:rPr lang="ru-RU" sz="2000" b="1" dirty="0" err="1" smtClean="0">
                <a:solidFill>
                  <a:schemeClr val="tx1"/>
                </a:solidFill>
                <a:latin typeface="Times New Roman" panose="02020603050405020304" pitchFamily="18" charset="0"/>
                <a:cs typeface="Times New Roman" panose="02020603050405020304" pitchFamily="18" charset="0"/>
              </a:rPr>
              <a:t>чергового</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медичного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працівника</a:t>
            </a:r>
            <a:r>
              <a:rPr lang="ru-RU" sz="2000" b="1" dirty="0" smtClean="0">
                <a:solidFill>
                  <a:schemeClr val="tx1"/>
                </a:solidFill>
                <a:latin typeface="Times New Roman" panose="02020603050405020304" pitchFamily="18" charset="0"/>
                <a:cs typeface="Times New Roman" panose="02020603050405020304" pitchFamily="18" charset="0"/>
              </a:rPr>
              <a:t>.</a:t>
            </a:r>
          </a:p>
          <a:p>
            <a:endParaRPr lang="ru-RU" sz="2000" b="1"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sz="2000" b="1" dirty="0" smtClean="0">
                <a:solidFill>
                  <a:schemeClr val="tx1"/>
                </a:solidFill>
                <a:latin typeface="Times New Roman" panose="02020603050405020304" pitchFamily="18" charset="0"/>
                <a:cs typeface="Times New Roman" panose="02020603050405020304" pitchFamily="18" charset="0"/>
              </a:rPr>
              <a:t>2</a:t>
            </a:r>
            <a:r>
              <a:rPr lang="ru-RU" sz="2000" b="1" dirty="0">
                <a:solidFill>
                  <a:schemeClr val="tx1"/>
                </a:solidFill>
                <a:latin typeface="Times New Roman" panose="02020603050405020304" pitchFamily="18" charset="0"/>
                <a:cs typeface="Times New Roman" panose="02020603050405020304" pitchFamily="18" charset="0"/>
              </a:rPr>
              <a:t>. За потреби </a:t>
            </a:r>
            <a:r>
              <a:rPr lang="ru-RU" sz="2000" b="1" dirty="0" err="1">
                <a:solidFill>
                  <a:schemeClr val="tx1"/>
                </a:solidFill>
                <a:latin typeface="Times New Roman" panose="02020603050405020304" pitchFamily="18" charset="0"/>
                <a:cs typeface="Times New Roman" panose="02020603050405020304" pitchFamily="18" charset="0"/>
              </a:rPr>
              <a:t>викликати</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швидку</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медичну</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допомогу</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Ситуацію</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що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склалася</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описати</a:t>
            </a:r>
            <a:r>
              <a:rPr lang="ru-RU" sz="2000" b="1" dirty="0">
                <a:solidFill>
                  <a:schemeClr val="tx1"/>
                </a:solidFill>
                <a:latin typeface="Times New Roman" panose="02020603050405020304" pitchFamily="18" charset="0"/>
                <a:cs typeface="Times New Roman" panose="02020603050405020304" pitchFamily="18" charset="0"/>
              </a:rPr>
              <a:t> в </a:t>
            </a:r>
            <a:r>
              <a:rPr lang="ru-RU" sz="2000" b="1" dirty="0" err="1" smtClean="0">
                <a:solidFill>
                  <a:schemeClr val="tx1"/>
                </a:solidFill>
                <a:latin typeface="Times New Roman" panose="02020603050405020304" pitchFamily="18" charset="0"/>
                <a:cs typeface="Times New Roman" panose="02020603050405020304" pitchFamily="18" charset="0"/>
              </a:rPr>
              <a:t>Карті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спостереження</a:t>
            </a:r>
            <a:r>
              <a:rPr lang="ru-RU" sz="2000" b="1" dirty="0">
                <a:solidFill>
                  <a:schemeClr val="tx1"/>
                </a:solidFill>
                <a:latin typeface="Times New Roman" panose="02020603050405020304" pitchFamily="18" charset="0"/>
                <a:cs typeface="Times New Roman" panose="02020603050405020304" pitchFamily="18" charset="0"/>
              </a:rPr>
              <a:t>, Аудиторному </a:t>
            </a:r>
            <a:r>
              <a:rPr lang="ru-RU" sz="2000" b="1" dirty="0" err="1">
                <a:solidFill>
                  <a:schemeClr val="tx1"/>
                </a:solidFill>
                <a:latin typeface="Times New Roman" panose="02020603050405020304" pitchFamily="18" charset="0"/>
                <a:cs typeface="Times New Roman" panose="02020603050405020304" pitchFamily="18" charset="0"/>
              </a:rPr>
              <a:t>протоколі</a:t>
            </a:r>
            <a:r>
              <a:rPr lang="ru-RU" sz="2000" b="1" dirty="0">
                <a:solidFill>
                  <a:schemeClr val="tx1"/>
                </a:solidFill>
                <a:latin typeface="Times New Roman" panose="02020603050405020304" pitchFamily="18" charset="0"/>
                <a:cs typeface="Times New Roman" panose="02020603050405020304" pitchFamily="18" charset="0"/>
              </a:rPr>
              <a:t> та</a:t>
            </a:r>
            <a:br>
              <a:rPr lang="ru-RU" sz="2000" b="1" dirty="0">
                <a:solidFill>
                  <a:schemeClr val="tx1"/>
                </a:solidFill>
                <a:latin typeface="Times New Roman" panose="02020603050405020304" pitchFamily="18" charset="0"/>
                <a:cs typeface="Times New Roman" panose="02020603050405020304" pitchFamily="18" charset="0"/>
              </a:rPr>
            </a:br>
            <a:r>
              <a:rPr lang="ru-RU" sz="2000" b="1" dirty="0" err="1">
                <a:solidFill>
                  <a:schemeClr val="tx1"/>
                </a:solidFill>
                <a:latin typeface="Times New Roman" panose="02020603050405020304" pitchFamily="18" charset="0"/>
                <a:cs typeface="Times New Roman" panose="02020603050405020304" pitchFamily="18" charset="0"/>
              </a:rPr>
              <a:t>зафіксувати</a:t>
            </a:r>
            <a:r>
              <a:rPr lang="ru-RU" sz="2000" b="1" dirty="0">
                <a:solidFill>
                  <a:schemeClr val="tx1"/>
                </a:solidFill>
                <a:latin typeface="Times New Roman" panose="02020603050405020304" pitchFamily="18" charset="0"/>
                <a:cs typeface="Times New Roman" panose="02020603050405020304" pitchFamily="18" charset="0"/>
              </a:rPr>
              <a:t> у </a:t>
            </a:r>
            <a:r>
              <a:rPr lang="ru-RU" sz="2000" b="1" dirty="0" err="1">
                <a:solidFill>
                  <a:schemeClr val="tx1"/>
                </a:solidFill>
                <a:latin typeface="Times New Roman" panose="02020603050405020304" pitchFamily="18" charset="0"/>
                <a:cs typeface="Times New Roman" panose="02020603050405020304" pitchFamily="18" charset="0"/>
              </a:rPr>
              <a:t>Відомості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реєстрації</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звернень</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учасників</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зовнішнього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незалежного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оцінювання</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a:solidFill>
                  <a:schemeClr val="tx1"/>
                </a:solidFill>
                <a:latin typeface="Times New Roman" panose="02020603050405020304" pitchFamily="18" charset="0"/>
                <a:cs typeface="Times New Roman" panose="02020603050405020304" pitchFamily="18" charset="0"/>
              </a:rPr>
              <a:t>до </a:t>
            </a:r>
            <a:r>
              <a:rPr lang="ru-RU" sz="2000" b="1" dirty="0" err="1">
                <a:solidFill>
                  <a:schemeClr val="tx1"/>
                </a:solidFill>
                <a:latin typeface="Times New Roman" panose="02020603050405020304" pitchFamily="18" charset="0"/>
                <a:cs typeface="Times New Roman" panose="02020603050405020304" pitchFamily="18" charset="0"/>
              </a:rPr>
              <a:t>чергового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медичного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працівника</a:t>
            </a:r>
            <a:r>
              <a:rPr lang="ru-RU" sz="2000" b="1" dirty="0">
                <a:solidFill>
                  <a:schemeClr val="tx1"/>
                </a:solidFill>
                <a:latin typeface="Times New Roman" panose="02020603050405020304" pitchFamily="18" charset="0"/>
                <a:cs typeface="Times New Roman" panose="02020603050405020304" pitchFamily="18" charset="0"/>
              </a:rPr>
              <a:t>. </a:t>
            </a:r>
            <a:endParaRPr lang="ru-RU" sz="2000" b="1" dirty="0" smtClean="0">
              <a:solidFill>
                <a:schemeClr val="tx1"/>
              </a:solidFill>
              <a:latin typeface="Times New Roman" panose="02020603050405020304" pitchFamily="18" charset="0"/>
              <a:cs typeface="Times New Roman" panose="02020603050405020304" pitchFamily="18" charset="0"/>
            </a:endParaRPr>
          </a:p>
          <a:p>
            <a:pPr algn="ctr"/>
            <a:r>
              <a:rPr lang="ru-RU" sz="2000" b="1" dirty="0">
                <a:solidFill>
                  <a:schemeClr val="tx1"/>
                </a:solidFill>
                <a:latin typeface="Times New Roman" panose="02020603050405020304" pitchFamily="18" charset="0"/>
                <a:cs typeface="Times New Roman" panose="02020603050405020304" pitchFamily="18" charset="0"/>
              </a:rPr>
              <a:t/>
            </a:r>
            <a:br>
              <a:rPr lang="ru-RU" sz="2000" b="1" dirty="0">
                <a:solidFill>
                  <a:schemeClr val="tx1"/>
                </a:solidFill>
                <a:latin typeface="Times New Roman" panose="02020603050405020304" pitchFamily="18" charset="0"/>
                <a:cs typeface="Times New Roman" panose="02020603050405020304" pitchFamily="18" charset="0"/>
              </a:rPr>
            </a:br>
            <a:r>
              <a:rPr lang="ru-RU" sz="2000" b="1" dirty="0">
                <a:solidFill>
                  <a:schemeClr val="tx1"/>
                </a:solidFill>
                <a:latin typeface="Times New Roman" panose="02020603050405020304" pitchFamily="18" charset="0"/>
                <a:cs typeface="Times New Roman" panose="02020603050405020304" pitchFamily="18" charset="0"/>
              </a:rPr>
              <a:t>У </a:t>
            </a:r>
            <a:r>
              <a:rPr lang="ru-RU" sz="2000" b="1" dirty="0" err="1">
                <a:solidFill>
                  <a:schemeClr val="tx1"/>
                </a:solidFill>
                <a:latin typeface="Times New Roman" panose="02020603050405020304" pitchFamily="18" charset="0"/>
                <a:cs typeface="Times New Roman" panose="02020603050405020304" pitchFamily="18" charset="0"/>
              </a:rPr>
              <a:t>разі</a:t>
            </a:r>
            <a:r>
              <a:rPr lang="ru-RU" sz="2000" b="1" dirty="0">
                <a:solidFill>
                  <a:schemeClr val="tx1"/>
                </a:solidFill>
                <a:latin typeface="Times New Roman" panose="02020603050405020304" pitchFamily="18" charset="0"/>
                <a:cs typeface="Times New Roman" panose="02020603050405020304" pitchFamily="18" charset="0"/>
              </a:rPr>
              <a:t> коли </a:t>
            </a:r>
            <a:r>
              <a:rPr lang="ru-RU" sz="2000" b="1" dirty="0" err="1">
                <a:solidFill>
                  <a:schemeClr val="tx1"/>
                </a:solidFill>
                <a:latin typeface="Times New Roman" panose="02020603050405020304" pitchFamily="18" charset="0"/>
                <a:cs typeface="Times New Roman" panose="02020603050405020304" pitchFamily="18" charset="0"/>
              </a:rPr>
              <a:t>учасник</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може</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повернутися</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до </a:t>
            </a:r>
            <a:r>
              <a:rPr lang="ru-RU" sz="2000" b="1" dirty="0" err="1" smtClean="0">
                <a:solidFill>
                  <a:schemeClr val="tx1"/>
                </a:solidFill>
                <a:latin typeface="Times New Roman" panose="02020603050405020304" pitchFamily="18" charset="0"/>
                <a:cs typeface="Times New Roman" panose="02020603050405020304" pitchFamily="18" charset="0"/>
              </a:rPr>
              <a:t>аудиторії</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він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особисто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здає</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бланк(-и) </a:t>
            </a:r>
            <a:r>
              <a:rPr lang="ru-RU" sz="2000" b="1" dirty="0" err="1" smtClean="0">
                <a:solidFill>
                  <a:schemeClr val="tx1"/>
                </a:solidFill>
                <a:latin typeface="Times New Roman" panose="02020603050405020304" pitchFamily="18" charset="0"/>
                <a:cs typeface="Times New Roman" panose="02020603050405020304" pitchFamily="18" charset="0"/>
              </a:rPr>
              <a:t>відповідей</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Якщо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учасник</a:t>
            </a:r>
            <a:r>
              <a:rPr lang="ru-RU" sz="2000" b="1" dirty="0">
                <a:solidFill>
                  <a:schemeClr val="tx1"/>
                </a:solidFill>
                <a:latin typeface="Times New Roman" panose="02020603050405020304" pitchFamily="18" charset="0"/>
                <a:cs typeface="Times New Roman" panose="02020603050405020304" pitchFamily="18" charset="0"/>
              </a:rPr>
              <a:t> не </a:t>
            </a:r>
            <a:r>
              <a:rPr lang="ru-RU" sz="2000" b="1" dirty="0" err="1" smtClean="0">
                <a:solidFill>
                  <a:schemeClr val="tx1"/>
                </a:solidFill>
                <a:latin typeface="Times New Roman" panose="02020603050405020304" pitchFamily="18" charset="0"/>
                <a:cs typeface="Times New Roman" panose="02020603050405020304" pitchFamily="18" charset="0"/>
              </a:rPr>
              <a:t>можеповернутися</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a:solidFill>
                  <a:schemeClr val="tx1"/>
                </a:solidFill>
                <a:latin typeface="Times New Roman" panose="02020603050405020304" pitchFamily="18" charset="0"/>
                <a:cs typeface="Times New Roman" panose="02020603050405020304" pitchFamily="18" charset="0"/>
              </a:rPr>
              <a:t>до </a:t>
            </a:r>
            <a:r>
              <a:rPr lang="ru-RU" sz="2000" b="1" dirty="0" err="1" smtClean="0">
                <a:solidFill>
                  <a:schemeClr val="tx1"/>
                </a:solidFill>
                <a:latin typeface="Times New Roman" panose="02020603050405020304" pitchFamily="18" charset="0"/>
                <a:cs typeface="Times New Roman" panose="02020603050405020304" pitchFamily="18" charset="0"/>
              </a:rPr>
              <a:t>аудиторії</a:t>
            </a:r>
            <a:r>
              <a:rPr lang="ru-RU" sz="2000" b="1" dirty="0">
                <a:solidFill>
                  <a:schemeClr val="tx1"/>
                </a:solidFill>
                <a:latin typeface="Times New Roman" panose="02020603050405020304" pitchFamily="18" charset="0"/>
                <a:cs typeface="Times New Roman" panose="02020603050405020304" pitchFamily="18" charset="0"/>
              </a:rPr>
              <a:t>,</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інструктор</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укладає</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бланк(и</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відповідей</a:t>
            </a:r>
            <a:r>
              <a:rPr lang="ru-RU" sz="2000" b="1" dirty="0">
                <a:solidFill>
                  <a:schemeClr val="tx1"/>
                </a:solidFill>
                <a:latin typeface="Times New Roman" panose="02020603050405020304" pitchFamily="18" charset="0"/>
                <a:cs typeface="Times New Roman" panose="02020603050405020304" pitchFamily="18" charset="0"/>
              </a:rPr>
              <a:t> до пакета з </a:t>
            </a:r>
            <a:r>
              <a:rPr lang="ru-RU" sz="2000" b="1" dirty="0" err="1">
                <a:solidFill>
                  <a:schemeClr val="tx1"/>
                </a:solidFill>
                <a:latin typeface="Times New Roman" panose="02020603050405020304" pitchFamily="18" charset="0"/>
                <a:cs typeface="Times New Roman" panose="02020603050405020304" pitchFamily="18" charset="0"/>
              </a:rPr>
              <a:t>матеріалами</a:t>
            </a:r>
            <a:r>
              <a:rPr lang="ru-RU" sz="2000" b="1" dirty="0">
                <a:solidFill>
                  <a:schemeClr val="tx1"/>
                </a:solidFill>
                <a:latin typeface="Times New Roman" panose="02020603050405020304" pitchFamily="18" charset="0"/>
                <a:cs typeface="Times New Roman" panose="02020603050405020304" pitchFamily="18" charset="0"/>
              </a:rPr>
              <a:t/>
            </a:r>
            <a:br>
              <a:rPr lang="ru-RU" sz="2000" b="1" dirty="0">
                <a:solidFill>
                  <a:schemeClr val="tx1"/>
                </a:solidFill>
                <a:latin typeface="Times New Roman" panose="02020603050405020304" pitchFamily="18" charset="0"/>
                <a:cs typeface="Times New Roman" panose="02020603050405020304" pitchFamily="18" charset="0"/>
              </a:rPr>
            </a:br>
            <a:r>
              <a:rPr lang="ru-RU" sz="2000" b="1" dirty="0" err="1">
                <a:solidFill>
                  <a:schemeClr val="tx1"/>
                </a:solidFill>
                <a:latin typeface="Times New Roman" panose="02020603050405020304" pitchFamily="18" charset="0"/>
                <a:cs typeface="Times New Roman" panose="02020603050405020304" pitchFamily="18" charset="0"/>
              </a:rPr>
              <a:t>зовнішнього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оцінювання</a:t>
            </a:r>
            <a:r>
              <a:rPr lang="ru-RU" sz="2000" b="1" dirty="0">
                <a:solidFill>
                  <a:schemeClr val="tx1"/>
                </a:solidFill>
                <a:latin typeface="Times New Roman" panose="02020603050405020304" pitchFamily="18" charset="0"/>
                <a:cs typeface="Times New Roman" panose="02020603050405020304" pitchFamily="18" charset="0"/>
              </a:rPr>
              <a:t>, а </a:t>
            </a:r>
            <a:r>
              <a:rPr lang="ru-RU" sz="2000" b="1" dirty="0" err="1">
                <a:solidFill>
                  <a:schemeClr val="tx1"/>
                </a:solidFill>
                <a:latin typeface="Times New Roman" panose="02020603050405020304" pitchFamily="18" charset="0"/>
                <a:cs typeface="Times New Roman" panose="02020603050405020304" pitchFamily="18" charset="0"/>
              </a:rPr>
              <a:t>навпроти</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його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прізвища</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a:solidFill>
                  <a:schemeClr val="tx1"/>
                </a:solidFill>
                <a:latin typeface="Times New Roman" panose="02020603050405020304" pitchFamily="18" charset="0"/>
                <a:cs typeface="Times New Roman" panose="02020603050405020304" pitchFamily="18" charset="0"/>
              </a:rPr>
              <a:t>у </a:t>
            </a:r>
            <a:r>
              <a:rPr lang="ru-RU" sz="2000" b="1" dirty="0" err="1">
                <a:solidFill>
                  <a:schemeClr val="tx1"/>
                </a:solidFill>
                <a:latin typeface="Times New Roman" panose="02020603050405020304" pitchFamily="18" charset="0"/>
                <a:cs typeface="Times New Roman" panose="02020603050405020304" pitchFamily="18" charset="0"/>
              </a:rPr>
              <a:t>графі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Підпис</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учасника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зазначає</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a:t>
            </a:r>
            <a:r>
              <a:rPr lang="ru-RU" sz="2000" b="1" dirty="0" err="1" smtClean="0">
                <a:solidFill>
                  <a:srgbClr val="C00000"/>
                </a:solidFill>
                <a:latin typeface="Times New Roman" panose="02020603050405020304" pitchFamily="18" charset="0"/>
                <a:cs typeface="Times New Roman" panose="02020603050405020304" pitchFamily="18" charset="0"/>
              </a:rPr>
              <a:t>Укладено</a:t>
            </a:r>
            <a:r>
              <a:rPr lang="ru-RU" sz="2000" b="1" dirty="0">
                <a:solidFill>
                  <a:srgbClr val="C00000"/>
                </a:solidFill>
                <a:latin typeface="Times New Roman" panose="02020603050405020304" pitchFamily="18" charset="0"/>
                <a:cs typeface="Times New Roman" panose="02020603050405020304" pitchFamily="18" charset="0"/>
              </a:rPr>
              <a:t>» </a:t>
            </a:r>
            <a:br>
              <a:rPr lang="ru-RU" sz="2000" b="1" dirty="0">
                <a:solidFill>
                  <a:srgbClr val="C00000"/>
                </a:solidFill>
                <a:latin typeface="Times New Roman" panose="02020603050405020304" pitchFamily="18" charset="0"/>
                <a:cs typeface="Times New Roman" panose="02020603050405020304" pitchFamily="18" charset="0"/>
              </a:rPr>
            </a:br>
            <a:endParaRPr lang="ru-RU" sz="2000" b="1" i="1" dirty="0">
              <a:solidFill>
                <a:srgbClr val="C00000"/>
              </a:solidFill>
              <a:latin typeface="Times New Roman" panose="02020603050405020304" pitchFamily="18" charset="0"/>
              <a:cs typeface="Times New Roman" panose="02020603050405020304" pitchFamily="18" charset="0"/>
            </a:endParaRPr>
          </a:p>
        </p:txBody>
      </p:sp>
      <p:sp>
        <p:nvSpPr>
          <p:cNvPr id="7" name="Стрілка вниз 6"/>
          <p:cNvSpPr/>
          <p:nvPr/>
        </p:nvSpPr>
        <p:spPr>
          <a:xfrm>
            <a:off x="5720751" y="879894"/>
            <a:ext cx="750498" cy="67286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362915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24" y="0"/>
            <a:ext cx="9712452" cy="484632"/>
          </a:xfrm>
          <a:solidFill>
            <a:srgbClr val="D1F0C8"/>
          </a:solidFill>
        </p:spPr>
        <p:txBody>
          <a:bodyPr>
            <a:normAutofit/>
          </a:bodyPr>
          <a:lstStyle/>
          <a:p>
            <a:pPr algn="ctr"/>
            <a:r>
              <a:rPr lang="uk-UA" sz="2000" b="1" dirty="0" smtClean="0">
                <a:solidFill>
                  <a:srgbClr val="C00000"/>
                </a:solidFill>
                <a:latin typeface="Times New Roman" panose="02020603050405020304" pitchFamily="18" charset="0"/>
                <a:cs typeface="Times New Roman" panose="02020603050405020304" pitchFamily="18" charset="0"/>
              </a:rPr>
              <a:t>ПІД ЧАС ПРОВЕДЕННЯ ЗОВНІШНЬОГО НЕЗАЛЕЖНОГО ОЦІНЮВАННЯ</a:t>
            </a:r>
            <a:endParaRPr lang="ru-RU" sz="2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3340957879"/>
              </p:ext>
            </p:extLst>
          </p:nvPr>
        </p:nvGraphicFramePr>
        <p:xfrm>
          <a:off x="687325" y="689504"/>
          <a:ext cx="10817351" cy="5961666"/>
        </p:xfrm>
        <a:graphic>
          <a:graphicData uri="http://schemas.openxmlformats.org/drawingml/2006/table">
            <a:tbl>
              <a:tblPr firstRow="1" bandRow="1">
                <a:tableStyleId>{5C22544A-7EE6-4342-B048-85BDC9FD1C3A}</a:tableStyleId>
              </a:tblPr>
              <a:tblGrid>
                <a:gridCol w="474192">
                  <a:extLst>
                    <a:ext uri="{9D8B030D-6E8A-4147-A177-3AD203B41FA5}">
                      <a16:colId xmlns:a16="http://schemas.microsoft.com/office/drawing/2014/main" xmlns="" val="1832353631"/>
                    </a:ext>
                  </a:extLst>
                </a:gridCol>
                <a:gridCol w="4955485">
                  <a:extLst>
                    <a:ext uri="{9D8B030D-6E8A-4147-A177-3AD203B41FA5}">
                      <a16:colId xmlns:a16="http://schemas.microsoft.com/office/drawing/2014/main" xmlns="" val="2646411958"/>
                    </a:ext>
                  </a:extLst>
                </a:gridCol>
                <a:gridCol w="5387674">
                  <a:extLst>
                    <a:ext uri="{9D8B030D-6E8A-4147-A177-3AD203B41FA5}">
                      <a16:colId xmlns:a16="http://schemas.microsoft.com/office/drawing/2014/main" xmlns="" val="2219755183"/>
                    </a:ext>
                  </a:extLst>
                </a:gridCol>
              </a:tblGrid>
              <a:tr h="616352">
                <a:tc>
                  <a:txBody>
                    <a:bodyPr/>
                    <a:lstStyle/>
                    <a:p>
                      <a:r>
                        <a:rPr lang="uk-UA" sz="1800" dirty="0" smtClean="0">
                          <a:solidFill>
                            <a:schemeClr val="tx1"/>
                          </a:solidFill>
                          <a:latin typeface="Times New Roman" panose="02020603050405020304" pitchFamily="18" charset="0"/>
                          <a:cs typeface="Times New Roman" panose="02020603050405020304" pitchFamily="18" charset="0"/>
                        </a:rPr>
                        <a:t>№</a:t>
                      </a:r>
                      <a:endParaRPr lang="ru-RU" sz="18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1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СИТУАЦІЯ</a:t>
                      </a:r>
                      <a:endParaRPr lang="ru-RU" sz="1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1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СПОСІБ ВИРІШЕННЯ НЕСТАНДАРТНОЇ СИТУАЦІЇ</a:t>
                      </a:r>
                      <a:endParaRPr lang="ru-RU" sz="1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2847255679"/>
                  </a:ext>
                </a:extLst>
              </a:tr>
              <a:tr h="5321586">
                <a:tc>
                  <a:txBody>
                    <a:bodyPr/>
                    <a:lstStyle/>
                    <a:p>
                      <a:pPr algn="ctr"/>
                      <a:r>
                        <a:rPr lang="uk-UA" b="1" dirty="0" smtClean="0">
                          <a:latin typeface="Times New Roman" panose="02020603050405020304" pitchFamily="18" charset="0"/>
                          <a:cs typeface="Times New Roman" panose="02020603050405020304" pitchFamily="18" charset="0"/>
                        </a:rPr>
                        <a:t>20</a:t>
                      </a:r>
                      <a:endParaRPr lang="ru-RU"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uk-UA" sz="1700" b="1" dirty="0" smtClean="0">
                          <a:latin typeface="Times New Roman" panose="02020603050405020304" pitchFamily="18" charset="0"/>
                          <a:cs typeface="Times New Roman" panose="02020603050405020304" pitchFamily="18" charset="0"/>
                        </a:rPr>
                        <a:t>Виникла</a:t>
                      </a:r>
                      <a:r>
                        <a:rPr lang="uk-UA" sz="1700" b="1" baseline="0" dirty="0" smtClean="0">
                          <a:latin typeface="Times New Roman" panose="02020603050405020304" pitchFamily="18" charset="0"/>
                          <a:cs typeface="Times New Roman" panose="02020603050405020304" pitchFamily="18" charset="0"/>
                        </a:rPr>
                        <a:t> підозра, що в учасника наявні предмети та/або речовини, що становлять загрозу для життя і </a:t>
                      </a:r>
                      <a:r>
                        <a:rPr lang="uk-UA" sz="1700" b="1" baseline="0" dirty="0" err="1" smtClean="0">
                          <a:latin typeface="Times New Roman" panose="02020603050405020304" pitchFamily="18" charset="0"/>
                          <a:cs typeface="Times New Roman" panose="02020603050405020304" pitchFamily="18" charset="0"/>
                        </a:rPr>
                        <a:t>здоров</a:t>
                      </a:r>
                      <a:r>
                        <a:rPr lang="en-US" sz="1700" b="1" baseline="0" dirty="0" smtClean="0">
                          <a:latin typeface="Times New Roman" panose="02020603050405020304" pitchFamily="18" charset="0"/>
                          <a:cs typeface="Times New Roman" panose="02020603050405020304" pitchFamily="18" charset="0"/>
                        </a:rPr>
                        <a:t>’</a:t>
                      </a:r>
                      <a:r>
                        <a:rPr lang="uk-UA" sz="1700" b="1" baseline="0" dirty="0" smtClean="0">
                          <a:latin typeface="Times New Roman" panose="02020603050405020304" pitchFamily="18" charset="0"/>
                          <a:cs typeface="Times New Roman" panose="02020603050405020304" pitchFamily="18" charset="0"/>
                        </a:rPr>
                        <a:t>я осіб, засоби зв</a:t>
                      </a:r>
                      <a:r>
                        <a:rPr lang="en-US" sz="1700" b="1" baseline="0" dirty="0" smtClean="0">
                          <a:latin typeface="Times New Roman" panose="02020603050405020304" pitchFamily="18" charset="0"/>
                          <a:cs typeface="Times New Roman" panose="02020603050405020304" pitchFamily="18" charset="0"/>
                        </a:rPr>
                        <a:t>’</a:t>
                      </a:r>
                      <a:r>
                        <a:rPr lang="uk-UA" sz="1700" b="1" baseline="0" dirty="0" err="1" smtClean="0">
                          <a:latin typeface="Times New Roman" panose="02020603050405020304" pitchFamily="18" charset="0"/>
                          <a:cs typeface="Times New Roman" panose="02020603050405020304" pitchFamily="18" charset="0"/>
                        </a:rPr>
                        <a:t>язку</a:t>
                      </a:r>
                      <a:r>
                        <a:rPr lang="uk-UA" sz="1700" b="1" baseline="0" dirty="0" smtClean="0">
                          <a:latin typeface="Times New Roman" panose="02020603050405020304" pitchFamily="18" charset="0"/>
                          <a:cs typeface="Times New Roman" panose="02020603050405020304" pitchFamily="18" charset="0"/>
                        </a:rPr>
                        <a:t>, пристрої зчитування, обробки, збереження та відтворення інформації, а також окремі елементи, які можуть бути складовими відповідних технічних засобів чи пристроїв, друковані або рукописні матеріали, інші засоби, предмети, прилади, не передбачені процедурою ЗНО. </a:t>
                      </a:r>
                      <a:endParaRPr lang="ru-RU" sz="17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Відповідальний</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за пункт ЗНО і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уповноважена</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особа у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присутності</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працівника</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поліції</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охорони</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пропонують</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учаснику</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показати</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особисті</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речі</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та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підтвердити</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факт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відсутності</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заборонених</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предметів</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a:t>
                      </a:r>
                      <a:b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1.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Якщо</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встановлено</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факт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наявності</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в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учасника</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заборонених</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предметів</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скласти</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Акт про</a:t>
                      </a:r>
                      <a:b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порушення</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учасником</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процедури</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проходження</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ЗНО.</a:t>
                      </a:r>
                      <a:b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2.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Якщо</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заперечує</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факт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наявності</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в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нього</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таких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предметів</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і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відмовляється</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показати</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особисті</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речі</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rgbClr val="C00000"/>
                          </a:solidFill>
                          <a:effectLst/>
                          <a:latin typeface="Times New Roman" panose="02020603050405020304" pitchFamily="18" charset="0"/>
                          <a:ea typeface="+mn-ea"/>
                          <a:cs typeface="Times New Roman" panose="02020603050405020304" pitchFamily="18" charset="0"/>
                        </a:rPr>
                        <a:t>позбавити</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його</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права на</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продовження</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виконання</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сертифікаційної</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роботи</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у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зв’язку</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з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невиконанням</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вказівок</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та</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вимог</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працівників</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пункту ЗНО.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Скласти</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Акт</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про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порушення</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учасником</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процедури</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проходження</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ЗНО.</a:t>
                      </a:r>
                      <a:b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В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обох</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випадках</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має</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повернути</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матеріали</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й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залишити</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пункт ЗНО.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Ситуацію</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що</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склалася</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описати</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в</a:t>
                      </a:r>
                      <a:r>
                        <a:rPr lang="ru-RU" sz="17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Карті</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спостереження</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 й Аудиторному </a:t>
                      </a:r>
                      <a:r>
                        <a:rPr lang="ru-RU" sz="17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протоколі</a:t>
                      </a:r>
                      <a:r>
                        <a:rPr lang="ru-RU" sz="17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1700" b="1" dirty="0" smtClean="0">
                          <a:latin typeface="Times New Roman" panose="02020603050405020304" pitchFamily="18" charset="0"/>
                          <a:cs typeface="Times New Roman" panose="02020603050405020304" pitchFamily="18" charset="0"/>
                        </a:rPr>
                        <a:t> </a:t>
                      </a:r>
                      <a:r>
                        <a:rPr lang="ru-RU" sz="1700" dirty="0" smtClean="0"/>
                        <a:t/>
                      </a:r>
                      <a:br>
                        <a:rPr lang="ru-RU" sz="1700" dirty="0" smtClean="0"/>
                      </a:br>
                      <a:endParaRPr lang="ru-RU" sz="17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026697980"/>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0"/>
            <a:ext cx="1379911" cy="484632"/>
          </a:xfrm>
          <a:prstGeom prst="rect">
            <a:avLst/>
          </a:prstGeom>
          <a:solidFill>
            <a:srgbClr val="D1F0C8"/>
          </a:solidFill>
        </p:spPr>
      </p:pic>
    </p:spTree>
    <p:extLst>
      <p:ext uri="{BB962C8B-B14F-4D97-AF65-F5344CB8AC3E}">
        <p14:creationId xmlns:p14="http://schemas.microsoft.com/office/powerpoint/2010/main" xmlns="" val="687021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4539" y="1"/>
            <a:ext cx="10767461" cy="702644"/>
          </a:xfrm>
          <a:solidFill>
            <a:srgbClr val="D1F0C8"/>
          </a:solidFill>
        </p:spPr>
        <p:txBody>
          <a:bodyPr>
            <a:normAutofit fontScale="90000"/>
          </a:bodyPr>
          <a:lstStyle/>
          <a:p>
            <a:pPr algn="ctr"/>
            <a:r>
              <a:rPr lang="uk-UA" sz="2400" b="1" dirty="0" smtClean="0">
                <a:solidFill>
                  <a:srgbClr val="C00000"/>
                </a:solidFill>
                <a:latin typeface="Times New Roman" panose="02020603050405020304" pitchFamily="18" charset="0"/>
                <a:cs typeface="Times New Roman" panose="02020603050405020304" pitchFamily="18" charset="0"/>
              </a:rPr>
              <a:t>ПІД ЧАС ПРОВЕДЕННЯ ЗОВНІШНЬОГО ОЦІНЮВАННЯ В АУДИТОРІЯХ</a:t>
            </a:r>
            <a:endParaRPr lang="ru-RU"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3892341857"/>
              </p:ext>
            </p:extLst>
          </p:nvPr>
        </p:nvGraphicFramePr>
        <p:xfrm>
          <a:off x="152400" y="779647"/>
          <a:ext cx="11887200" cy="5871319"/>
        </p:xfrm>
        <a:graphic>
          <a:graphicData uri="http://schemas.openxmlformats.org/drawingml/2006/table">
            <a:tbl>
              <a:tblPr firstRow="1" bandRow="1">
                <a:tableStyleId>{5C22544A-7EE6-4342-B048-85BDC9FD1C3A}</a:tableStyleId>
              </a:tblPr>
              <a:tblGrid>
                <a:gridCol w="520460">
                  <a:extLst>
                    <a:ext uri="{9D8B030D-6E8A-4147-A177-3AD203B41FA5}">
                      <a16:colId xmlns:a16="http://schemas.microsoft.com/office/drawing/2014/main" xmlns="" val="1455952552"/>
                    </a:ext>
                  </a:extLst>
                </a:gridCol>
                <a:gridCol w="4031087">
                  <a:extLst>
                    <a:ext uri="{9D8B030D-6E8A-4147-A177-3AD203B41FA5}">
                      <a16:colId xmlns:a16="http://schemas.microsoft.com/office/drawing/2014/main" xmlns="" val="1467167633"/>
                    </a:ext>
                  </a:extLst>
                </a:gridCol>
                <a:gridCol w="7335653">
                  <a:extLst>
                    <a:ext uri="{9D8B030D-6E8A-4147-A177-3AD203B41FA5}">
                      <a16:colId xmlns:a16="http://schemas.microsoft.com/office/drawing/2014/main" xmlns="" val="336190502"/>
                    </a:ext>
                  </a:extLst>
                </a:gridCol>
              </a:tblGrid>
              <a:tr h="2785881">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21</a:t>
                      </a: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tc>
                  <a:txBody>
                    <a:bodyPr/>
                    <a:lstStyle/>
                    <a:p>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В аудиторному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пакеті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немає</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пакета для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відправлення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матеріалів</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оцінювання</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40000"/>
                        <a:lumOff val="60000"/>
                      </a:schemeClr>
                    </a:solidFill>
                  </a:tcPr>
                </a:tc>
                <a:tc>
                  <a:txBody>
                    <a:bodyPr/>
                    <a:lstStyle/>
                    <a:p>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Замість</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пакета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використати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паперовий</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конверт</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формату А4,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заздалегідь</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підготовлений</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відповідальним</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за пункт ЗНО. На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місцях</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його</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заклеювання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поставити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відбиток</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номерної</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печатки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Українського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центру,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підписи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уповноваженої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особи та </a:t>
                      </a:r>
                      <a:r>
                        <a:rPr lang="ru-RU" sz="2000" b="1" i="0" kern="1200" dirty="0" err="1" smtClean="0">
                          <a:solidFill>
                            <a:srgbClr val="C00000"/>
                          </a:solidFill>
                          <a:effectLst/>
                          <a:latin typeface="Times New Roman" panose="02020603050405020304" pitchFamily="18" charset="0"/>
                          <a:ea typeface="+mn-ea"/>
                          <a:cs typeface="Times New Roman" panose="02020603050405020304" pitchFamily="18" charset="0"/>
                        </a:rPr>
                        <a:t>трьох</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учасників</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із</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числа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присутніх</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xmlns="" val="3072352794"/>
                  </a:ext>
                </a:extLst>
              </a:tr>
              <a:tr h="3085438">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22</a:t>
                      </a: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tc>
                  <a:txBody>
                    <a:bodyPr/>
                    <a:lstStyle/>
                    <a:p>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В Аудиторному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протоколі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поставив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підпис</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навпроти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прізвища</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іншої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особи</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40000"/>
                        <a:lumOff val="60000"/>
                      </a:schemeClr>
                    </a:solidFill>
                  </a:tcPr>
                </a:tc>
                <a:tc>
                  <a:txBody>
                    <a:bodyPr/>
                    <a:lstStyle/>
                    <a:p>
                      <a:pPr marL="0" indent="0">
                        <a:buFont typeface="Wingdings" panose="05000000000000000000" pitchFamily="2" charset="2"/>
                        <a:buNone/>
                      </a:pP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В Аудиторному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протоколі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який</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помилково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поставив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підпис</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навпроти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прізвища</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іншої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особи,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має</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повторно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поставити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підпис</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навпроти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свого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прізвища</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графі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якого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стоїть</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чужий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підпис</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має</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поставити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свій</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підпис</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після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скісної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риски.</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Ситуацію</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що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склалася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описати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на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зворотному</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боці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протоколу.</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xmlns="" val="2834320283"/>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1"/>
            <a:ext cx="1424537" cy="702644"/>
          </a:xfrm>
          <a:prstGeom prst="rect">
            <a:avLst/>
          </a:prstGeom>
          <a:solidFill>
            <a:srgbClr val="D1F0C8"/>
          </a:solidFill>
        </p:spPr>
      </p:pic>
    </p:spTree>
    <p:extLst>
      <p:ext uri="{BB962C8B-B14F-4D97-AF65-F5344CB8AC3E}">
        <p14:creationId xmlns:p14="http://schemas.microsoft.com/office/powerpoint/2010/main" xmlns="" val="1207898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4539" y="1"/>
            <a:ext cx="10767461" cy="702644"/>
          </a:xfrm>
          <a:solidFill>
            <a:srgbClr val="D1F0C8"/>
          </a:solidFill>
        </p:spPr>
        <p:txBody>
          <a:bodyPr>
            <a:normAutofit fontScale="90000"/>
          </a:bodyPr>
          <a:lstStyle/>
          <a:p>
            <a:pPr algn="ctr"/>
            <a:r>
              <a:rPr lang="uk-UA" sz="2400" b="1" dirty="0" smtClean="0">
                <a:solidFill>
                  <a:srgbClr val="C00000"/>
                </a:solidFill>
                <a:latin typeface="Times New Roman" panose="02020603050405020304" pitchFamily="18" charset="0"/>
                <a:cs typeface="Times New Roman" panose="02020603050405020304" pitchFamily="18" charset="0"/>
              </a:rPr>
              <a:t>ПІД ЧАС ПРОВЕДЕННЯ ЗОВНІШНЬОГО ОЦІНЮВАННЯ В АУДИТОРІЯХ</a:t>
            </a:r>
            <a:endParaRPr lang="ru-RU"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1403886987"/>
              </p:ext>
            </p:extLst>
          </p:nvPr>
        </p:nvGraphicFramePr>
        <p:xfrm>
          <a:off x="228601" y="960120"/>
          <a:ext cx="11734799" cy="5431536"/>
        </p:xfrm>
        <a:graphic>
          <a:graphicData uri="http://schemas.openxmlformats.org/drawingml/2006/table">
            <a:tbl>
              <a:tblPr firstRow="1" bandRow="1">
                <a:tableStyleId>{5C22544A-7EE6-4342-B048-85BDC9FD1C3A}</a:tableStyleId>
              </a:tblPr>
              <a:tblGrid>
                <a:gridCol w="513787">
                  <a:extLst>
                    <a:ext uri="{9D8B030D-6E8A-4147-A177-3AD203B41FA5}">
                      <a16:colId xmlns:a16="http://schemas.microsoft.com/office/drawing/2014/main" xmlns="" val="1455952552"/>
                    </a:ext>
                  </a:extLst>
                </a:gridCol>
                <a:gridCol w="3979406">
                  <a:extLst>
                    <a:ext uri="{9D8B030D-6E8A-4147-A177-3AD203B41FA5}">
                      <a16:colId xmlns:a16="http://schemas.microsoft.com/office/drawing/2014/main" xmlns="" val="1467167633"/>
                    </a:ext>
                  </a:extLst>
                </a:gridCol>
                <a:gridCol w="7241606">
                  <a:extLst>
                    <a:ext uri="{9D8B030D-6E8A-4147-A177-3AD203B41FA5}">
                      <a16:colId xmlns:a16="http://schemas.microsoft.com/office/drawing/2014/main" xmlns="" val="336190502"/>
                    </a:ext>
                  </a:extLst>
                </a:gridCol>
              </a:tblGrid>
              <a:tr h="2577208">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23</a:t>
                      </a: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tc>
                  <a:txBody>
                    <a:bodyPr/>
                    <a:lstStyle/>
                    <a:p>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Аудиторний</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протокол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було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укладено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до пакета з</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матеріалами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без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відмітки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про</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кількість</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вкладених</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до пакета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бланків</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та/</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або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підписів</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інструкторів</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40000"/>
                        <a:lumOff val="60000"/>
                      </a:schemeClr>
                    </a:solidFill>
                  </a:tcPr>
                </a:tc>
                <a:tc>
                  <a:txBody>
                    <a:bodyPr/>
                    <a:lstStyle/>
                    <a:p>
                      <a:r>
                        <a:rPr lang="ru-RU" sz="2000" b="1" i="0" kern="1200" dirty="0" smtClean="0">
                          <a:solidFill>
                            <a:srgbClr val="C00000"/>
                          </a:solidFill>
                          <a:effectLst/>
                          <a:latin typeface="Times New Roman" panose="02020603050405020304" pitchFamily="18" charset="0"/>
                          <a:ea typeface="+mn-ea"/>
                          <a:cs typeface="Times New Roman" panose="02020603050405020304" pitchFamily="18" charset="0"/>
                        </a:rPr>
                        <a:t>Пакета не </a:t>
                      </a:r>
                      <a:r>
                        <a:rPr lang="ru-RU" sz="2000" b="1" i="0" kern="1200" dirty="0" err="1" smtClean="0">
                          <a:solidFill>
                            <a:srgbClr val="C00000"/>
                          </a:solidFill>
                          <a:effectLst/>
                          <a:latin typeface="Times New Roman" panose="02020603050405020304" pitchFamily="18" charset="0"/>
                          <a:ea typeface="+mn-ea"/>
                          <a:cs typeface="Times New Roman" panose="02020603050405020304" pitchFamily="18" charset="0"/>
                        </a:rPr>
                        <a:t>відкривати</a:t>
                      </a:r>
                      <a:r>
                        <a:rPr lang="ru-RU" sz="2000" b="1" i="0" kern="1200" dirty="0" smtClean="0">
                          <a:solidFill>
                            <a:srgbClr val="C00000"/>
                          </a:solidFill>
                          <a:effectLst/>
                          <a:latin typeface="Times New Roman" panose="02020603050405020304" pitchFamily="18" charset="0"/>
                          <a:ea typeface="+mn-ea"/>
                          <a:cs typeface="Times New Roman" panose="02020603050405020304" pitchFamily="18" charset="0"/>
                        </a:rPr>
                        <a:t>.</a:t>
                      </a:r>
                      <a:br>
                        <a:rPr lang="ru-RU" sz="2000" b="1" i="0" kern="1200" dirty="0" smtClean="0">
                          <a:solidFill>
                            <a:srgbClr val="C00000"/>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Інструктори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мають</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написати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пояснювальні</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записки на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ім’я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директора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регіонального</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центру.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Пояснювальні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записки та пакет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із</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матеріалами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оцінювання</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відправити</a:t>
                      </a:r>
                      <a:r>
                        <a:rPr lang="ru-RU" sz="2000" b="1" dirty="0" smtClean="0">
                          <a:solidFill>
                            <a:schemeClr val="tx1"/>
                          </a:solidFill>
                          <a:latin typeface="Times New Roman" panose="02020603050405020304" pitchFamily="18" charset="0"/>
                          <a:cs typeface="Times New Roman" panose="02020603050405020304" pitchFamily="18" charset="0"/>
                        </a:rPr>
                        <a:t> до пункту </a:t>
                      </a:r>
                      <a:r>
                        <a:rPr lang="ru-RU" sz="2000" b="1" dirty="0" err="1" smtClean="0">
                          <a:solidFill>
                            <a:schemeClr val="tx1"/>
                          </a:solidFill>
                          <a:latin typeface="Times New Roman" panose="02020603050405020304" pitchFamily="18" charset="0"/>
                          <a:cs typeface="Times New Roman" panose="02020603050405020304" pitchFamily="18" charset="0"/>
                        </a:rPr>
                        <a:t>обробки</a:t>
                      </a:r>
                      <a:r>
                        <a:rPr lang="ru-RU" sz="2000" b="1" dirty="0" smtClean="0">
                          <a:solidFill>
                            <a:schemeClr val="tx1"/>
                          </a:solidFill>
                          <a:latin typeface="Times New Roman" panose="02020603050405020304" pitchFamily="18" charset="0"/>
                          <a:cs typeface="Times New Roman" panose="02020603050405020304" pitchFamily="18" charset="0"/>
                        </a:rPr>
                        <a:t>.</a:t>
                      </a:r>
                      <a:r>
                        <a:rPr lang="ru-RU" sz="2000" b="1" baseline="0" dirty="0" smtClean="0">
                          <a:solidFill>
                            <a:schemeClr val="tx1"/>
                          </a:solidFill>
                          <a:latin typeface="Times New Roman" panose="02020603050405020304" pitchFamily="18" charset="0"/>
                          <a:cs typeface="Times New Roman" panose="02020603050405020304" pitchFamily="18" charset="0"/>
                        </a:rPr>
                        <a:t> </a:t>
                      </a:r>
                      <a:r>
                        <a:rPr lang="ru-RU" sz="2000" b="1" baseline="0" dirty="0" err="1" smtClean="0">
                          <a:solidFill>
                            <a:schemeClr val="tx1"/>
                          </a:solidFill>
                          <a:latin typeface="Times New Roman" panose="02020603050405020304" pitchFamily="18" charset="0"/>
                          <a:cs typeface="Times New Roman" panose="02020603050405020304" pitchFamily="18" charset="0"/>
                        </a:rPr>
                        <a:t>Зробити</a:t>
                      </a:r>
                      <a:r>
                        <a:rPr lang="ru-RU" sz="2000" b="1" baseline="0" dirty="0" smtClean="0">
                          <a:solidFill>
                            <a:schemeClr val="tx1"/>
                          </a:solidFill>
                          <a:latin typeface="Times New Roman" panose="02020603050405020304" pitchFamily="18" charset="0"/>
                          <a:cs typeface="Times New Roman" panose="02020603050405020304" pitchFamily="18" charset="0"/>
                        </a:rPr>
                        <a:t> </a:t>
                      </a:r>
                      <a:r>
                        <a:rPr lang="ru-RU" sz="2000" b="1" baseline="0" dirty="0" err="1" smtClean="0">
                          <a:solidFill>
                            <a:schemeClr val="tx1"/>
                          </a:solidFill>
                          <a:latin typeface="Times New Roman" panose="02020603050405020304" pitchFamily="18" charset="0"/>
                          <a:cs typeface="Times New Roman" panose="02020603050405020304" pitchFamily="18" charset="0"/>
                        </a:rPr>
                        <a:t>запис</a:t>
                      </a:r>
                      <a:r>
                        <a:rPr lang="ru-RU" sz="2000" b="1" baseline="0" dirty="0" smtClean="0">
                          <a:solidFill>
                            <a:schemeClr val="tx1"/>
                          </a:solidFill>
                          <a:latin typeface="Times New Roman" panose="02020603050405020304" pitchFamily="18" charset="0"/>
                          <a:cs typeface="Times New Roman" panose="02020603050405020304" pitchFamily="18" charset="0"/>
                        </a:rPr>
                        <a:t> у </a:t>
                      </a:r>
                      <a:r>
                        <a:rPr lang="ru-RU" sz="2000" b="1" baseline="0" dirty="0" err="1" smtClean="0">
                          <a:solidFill>
                            <a:schemeClr val="tx1"/>
                          </a:solidFill>
                          <a:latin typeface="Times New Roman" panose="02020603050405020304" pitchFamily="18" charset="0"/>
                          <a:cs typeface="Times New Roman" panose="02020603050405020304" pitchFamily="18" charset="0"/>
                        </a:rPr>
                        <a:t>Карті</a:t>
                      </a:r>
                      <a:r>
                        <a:rPr lang="ru-RU" sz="2000" b="1" baseline="0" dirty="0" smtClean="0">
                          <a:solidFill>
                            <a:schemeClr val="tx1"/>
                          </a:solidFill>
                          <a:latin typeface="Times New Roman" panose="02020603050405020304" pitchFamily="18" charset="0"/>
                          <a:cs typeface="Times New Roman" panose="02020603050405020304" pitchFamily="18" charset="0"/>
                        </a:rPr>
                        <a:t> </a:t>
                      </a:r>
                      <a:r>
                        <a:rPr lang="ru-RU" sz="2000" b="1" baseline="0" dirty="0" err="1" smtClean="0">
                          <a:solidFill>
                            <a:schemeClr val="tx1"/>
                          </a:solidFill>
                          <a:latin typeface="Times New Roman" panose="02020603050405020304" pitchFamily="18" charset="0"/>
                          <a:cs typeface="Times New Roman" panose="02020603050405020304" pitchFamily="18" charset="0"/>
                        </a:rPr>
                        <a:t>спостереження</a:t>
                      </a:r>
                      <a:r>
                        <a:rPr lang="ru-RU" sz="2000" b="1" baseline="0" dirty="0" smtClean="0">
                          <a:solidFill>
                            <a:schemeClr val="tx1"/>
                          </a:solidFill>
                          <a:latin typeface="Times New Roman" panose="02020603050405020304" pitchFamily="18" charset="0"/>
                          <a:cs typeface="Times New Roman" panose="02020603050405020304" pitchFamily="18" charset="0"/>
                        </a:rPr>
                        <a:t>..</a:t>
                      </a:r>
                      <a:r>
                        <a:rPr lang="ru-RU" sz="2000" b="1" dirty="0" smtClean="0">
                          <a:solidFill>
                            <a:schemeClr val="tx1"/>
                          </a:solidFill>
                          <a:latin typeface="Times New Roman" panose="02020603050405020304" pitchFamily="18" charset="0"/>
                          <a:cs typeface="Times New Roman" panose="02020603050405020304" pitchFamily="18" charset="0"/>
                        </a:rPr>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xmlns="" val="3072352794"/>
                  </a:ext>
                </a:extLst>
              </a:tr>
              <a:tr h="2854328">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24</a:t>
                      </a: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tc>
                  <a:txBody>
                    <a:bodyPr/>
                    <a:lstStyle/>
                    <a:p>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Після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заклеювання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пакета з</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матеріалами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виявилося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що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до</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нього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не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укладено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Аудиторного протоколу</a:t>
                      </a:r>
                      <a:r>
                        <a:rPr lang="ru-RU"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40000"/>
                        <a:lumOff val="60000"/>
                      </a:schemeClr>
                    </a:solidFill>
                  </a:tcPr>
                </a:tc>
                <a:tc>
                  <a:txBody>
                    <a:bodyPr/>
                    <a:lstStyle/>
                    <a:p>
                      <a:pPr marL="0" indent="0">
                        <a:buFont typeface="Wingdings" panose="05000000000000000000" pitchFamily="2" charset="2"/>
                        <a:buNone/>
                      </a:pP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Аудиторний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протокол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укласти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до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паперового</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конверта формату А4, на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якому</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зазначити</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номер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відповідної</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аудиторії</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У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місцях</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заклеювання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конверта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поставити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відбиток</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номерної</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печатки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Українського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центру.</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Зробити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запис</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у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Карті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спостереження</a:t>
                      </a:r>
                      <a:r>
                        <a:rPr lang="ru-RU"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xmlns="" val="2834320283"/>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1"/>
            <a:ext cx="1424537" cy="702644"/>
          </a:xfrm>
          <a:prstGeom prst="rect">
            <a:avLst/>
          </a:prstGeom>
          <a:solidFill>
            <a:srgbClr val="D1F0C8"/>
          </a:solidFill>
        </p:spPr>
      </p:pic>
    </p:spTree>
    <p:extLst>
      <p:ext uri="{BB962C8B-B14F-4D97-AF65-F5344CB8AC3E}">
        <p14:creationId xmlns:p14="http://schemas.microsoft.com/office/powerpoint/2010/main" xmlns="" val="2160769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4539" y="1"/>
            <a:ext cx="10767461" cy="702644"/>
          </a:xfrm>
          <a:solidFill>
            <a:srgbClr val="D1F0C8"/>
          </a:solidFill>
        </p:spPr>
        <p:txBody>
          <a:bodyPr>
            <a:normAutofit fontScale="90000"/>
          </a:bodyPr>
          <a:lstStyle/>
          <a:p>
            <a:pPr algn="ctr"/>
            <a:r>
              <a:rPr lang="uk-UA" sz="2400" b="1" dirty="0" smtClean="0">
                <a:solidFill>
                  <a:srgbClr val="C00000"/>
                </a:solidFill>
                <a:latin typeface="Times New Roman" panose="02020603050405020304" pitchFamily="18" charset="0"/>
                <a:cs typeface="Times New Roman" panose="02020603050405020304" pitchFamily="18" charset="0"/>
              </a:rPr>
              <a:t>ПІД ЧАС ПРОВЕДЕННЯ ЗОВНІШНЬОГО ОЦІНЮВАННЯ В АУДИТОРІЯХ</a:t>
            </a:r>
            <a:endParaRPr lang="ru-RU"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734179726"/>
              </p:ext>
            </p:extLst>
          </p:nvPr>
        </p:nvGraphicFramePr>
        <p:xfrm>
          <a:off x="228601" y="960120"/>
          <a:ext cx="11734799" cy="6021448"/>
        </p:xfrm>
        <a:graphic>
          <a:graphicData uri="http://schemas.openxmlformats.org/drawingml/2006/table">
            <a:tbl>
              <a:tblPr firstRow="1" bandRow="1">
                <a:tableStyleId>{5C22544A-7EE6-4342-B048-85BDC9FD1C3A}</a:tableStyleId>
              </a:tblPr>
              <a:tblGrid>
                <a:gridCol w="513787">
                  <a:extLst>
                    <a:ext uri="{9D8B030D-6E8A-4147-A177-3AD203B41FA5}">
                      <a16:colId xmlns:a16="http://schemas.microsoft.com/office/drawing/2014/main" xmlns="" val="1455952552"/>
                    </a:ext>
                  </a:extLst>
                </a:gridCol>
                <a:gridCol w="3979406">
                  <a:extLst>
                    <a:ext uri="{9D8B030D-6E8A-4147-A177-3AD203B41FA5}">
                      <a16:colId xmlns:a16="http://schemas.microsoft.com/office/drawing/2014/main" xmlns="" val="1467167633"/>
                    </a:ext>
                  </a:extLst>
                </a:gridCol>
                <a:gridCol w="7241606">
                  <a:extLst>
                    <a:ext uri="{9D8B030D-6E8A-4147-A177-3AD203B41FA5}">
                      <a16:colId xmlns:a16="http://schemas.microsoft.com/office/drawing/2014/main" xmlns="" val="336190502"/>
                    </a:ext>
                  </a:extLst>
                </a:gridCol>
              </a:tblGrid>
              <a:tr h="2577208">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25</a:t>
                      </a: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tc>
                  <a:txBody>
                    <a:bodyPr/>
                    <a:lstStyle/>
                    <a:p>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Уповноважена</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особа</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помилково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зробила</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відповідні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записи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або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поставила печатку</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в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іншій</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графі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Сертифіката</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40000"/>
                        <a:lumOff val="60000"/>
                      </a:schemeClr>
                    </a:solidFill>
                  </a:tcPr>
                </a:tc>
                <a:tc>
                  <a:txBody>
                    <a:bodyPr/>
                    <a:lstStyle/>
                    <a:p>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Закреслити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помилкову</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назву</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навчального</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предмета і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написати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назву</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навчального</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предмета,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із</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якого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проходить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зовнішнє</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Зробити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запис</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Виправленому</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вірити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та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поставити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відбиток</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номерної</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печатки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Українського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центру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запис</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слід</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зробити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нижче</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назви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навчального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предмета, 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вільному</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місці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відповідної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графи).</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xmlns="" val="3072352794"/>
                  </a:ext>
                </a:extLst>
              </a:tr>
              <a:tr h="2854328">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26</a:t>
                      </a: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tc>
                  <a:txBody>
                    <a:bodyPr/>
                    <a:lstStyle/>
                    <a:p>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Під</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час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проведення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додаткової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сесії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виявлено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що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графі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Сертифіката</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учасника</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який</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брав участь в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основній</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сесії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з</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певного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навчального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предмета,</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вже</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поставлено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підпис</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уповноваженої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особи та</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відбиток</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номерної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печатки</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Українського</a:t>
                      </a:r>
                      <a:r>
                        <a:rPr lang="ru-RU" sz="2000" b="1" dirty="0" smtClean="0">
                          <a:solidFill>
                            <a:schemeClr val="tx1"/>
                          </a:solidFill>
                          <a:latin typeface="Times New Roman" panose="02020603050405020304" pitchFamily="18" charset="0"/>
                          <a:cs typeface="Times New Roman" panose="02020603050405020304" pitchFamily="18" charset="0"/>
                        </a:rPr>
                        <a:t> центру.</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40000"/>
                        <a:lumOff val="60000"/>
                      </a:schemeClr>
                    </a:solidFill>
                  </a:tcPr>
                </a:tc>
                <a:tc>
                  <a:txBody>
                    <a:bodyPr/>
                    <a:lstStyle/>
                    <a:p>
                      <a:pPr marL="0" indent="0">
                        <a:buFont typeface="Wingdings" panose="05000000000000000000" pitchFamily="2" charset="2"/>
                        <a:buNone/>
                      </a:pP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Уповноважена</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особа 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вільному</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місці</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відповідної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графи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має</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поставити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дату,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підпис</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та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відбиток</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номерної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печатки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Українського</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центру.</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xmlns="" val="2834320283"/>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1"/>
            <a:ext cx="1424537" cy="702644"/>
          </a:xfrm>
          <a:prstGeom prst="rect">
            <a:avLst/>
          </a:prstGeom>
          <a:solidFill>
            <a:srgbClr val="D1F0C8"/>
          </a:solidFill>
        </p:spPr>
      </p:pic>
    </p:spTree>
    <p:extLst>
      <p:ext uri="{BB962C8B-B14F-4D97-AF65-F5344CB8AC3E}">
        <p14:creationId xmlns:p14="http://schemas.microsoft.com/office/powerpoint/2010/main" xmlns="" val="2913201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4539" y="1"/>
            <a:ext cx="10767461" cy="702644"/>
          </a:xfrm>
          <a:solidFill>
            <a:srgbClr val="D1F0C8"/>
          </a:solidFill>
        </p:spPr>
        <p:txBody>
          <a:bodyPr>
            <a:normAutofit fontScale="90000"/>
          </a:bodyPr>
          <a:lstStyle/>
          <a:p>
            <a:pPr algn="ctr"/>
            <a:r>
              <a:rPr lang="uk-UA" sz="2400" b="1" dirty="0" smtClean="0">
                <a:solidFill>
                  <a:srgbClr val="C00000"/>
                </a:solidFill>
                <a:latin typeface="Times New Roman" panose="02020603050405020304" pitchFamily="18" charset="0"/>
                <a:cs typeface="Times New Roman" panose="02020603050405020304" pitchFamily="18" charset="0"/>
              </a:rPr>
              <a:t>ПІД ЧАС ПРОВЕДЕННЯ ЗОВНІШНЬОГО ОЦІНЮВАННЯ В АУДИТОРІЯХ</a:t>
            </a:r>
            <a:endParaRPr lang="ru-RU"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3362565004"/>
              </p:ext>
            </p:extLst>
          </p:nvPr>
        </p:nvGraphicFramePr>
        <p:xfrm>
          <a:off x="701040" y="960120"/>
          <a:ext cx="10789921" cy="4937760"/>
        </p:xfrm>
        <a:graphic>
          <a:graphicData uri="http://schemas.openxmlformats.org/drawingml/2006/table">
            <a:tbl>
              <a:tblPr firstRow="1" bandRow="1">
                <a:tableStyleId>{5C22544A-7EE6-4342-B048-85BDC9FD1C3A}</a:tableStyleId>
              </a:tblPr>
              <a:tblGrid>
                <a:gridCol w="472417">
                  <a:extLst>
                    <a:ext uri="{9D8B030D-6E8A-4147-A177-3AD203B41FA5}">
                      <a16:colId xmlns:a16="http://schemas.microsoft.com/office/drawing/2014/main" xmlns="" val="1455952552"/>
                    </a:ext>
                  </a:extLst>
                </a:gridCol>
                <a:gridCol w="3658988">
                  <a:extLst>
                    <a:ext uri="{9D8B030D-6E8A-4147-A177-3AD203B41FA5}">
                      <a16:colId xmlns:a16="http://schemas.microsoft.com/office/drawing/2014/main" xmlns="" val="1467167633"/>
                    </a:ext>
                  </a:extLst>
                </a:gridCol>
                <a:gridCol w="6658516">
                  <a:extLst>
                    <a:ext uri="{9D8B030D-6E8A-4147-A177-3AD203B41FA5}">
                      <a16:colId xmlns:a16="http://schemas.microsoft.com/office/drawing/2014/main" xmlns="" val="336190502"/>
                    </a:ext>
                  </a:extLst>
                </a:gridCol>
              </a:tblGrid>
              <a:tr h="2342916">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27</a:t>
                      </a: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tc>
                  <a:txBody>
                    <a:bodyPr/>
                    <a:lstStyle/>
                    <a:p>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вчасно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не повернув</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бланка(-</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ів</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відповідей</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40000"/>
                        <a:lumOff val="60000"/>
                      </a:schemeClr>
                    </a:solidFill>
                  </a:tcPr>
                </a:tc>
                <a:tc>
                  <a:txBody>
                    <a:bodyPr/>
                    <a:lstStyle/>
                    <a:p>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Старший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інструктор</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фіксує</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час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повернення</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бланка(</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ів</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відповідей</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учасником</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відповідній</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графі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Аудиторного протоколу.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Ситуацію</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що</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склалася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описує</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в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Карті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спостереження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й</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Аудиторному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протоколі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складає</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Акт про</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порушення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учасником</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процедури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проходження</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ЗНО.</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xmlns="" val="3072352794"/>
                  </a:ext>
                </a:extLst>
              </a:tr>
              <a:tr h="2594844">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28</a:t>
                      </a: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tc>
                  <a:txBody>
                    <a:bodyPr/>
                    <a:lstStyle/>
                    <a:p>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На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пакеті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із</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матеріалами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зазначено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назву</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навчального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предмета,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що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не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відповідає</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назві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навчального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предмета,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із</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якого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проходить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зовнішнє</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оцінювання</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40000"/>
                        <a:lumOff val="60000"/>
                      </a:schemeClr>
                    </a:solidFill>
                  </a:tcPr>
                </a:tc>
                <a:tc>
                  <a:txBody>
                    <a:bodyPr/>
                    <a:lstStyle/>
                    <a:p>
                      <a:pPr marL="0" indent="0">
                        <a:buFont typeface="Wingdings" panose="05000000000000000000" pitchFamily="2" charset="2"/>
                        <a:buNone/>
                      </a:pP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Закреслити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неправильно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зазначену</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назву</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навчального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предмета і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зробити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інший</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запис</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xmlns="" val="2834320283"/>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1"/>
            <a:ext cx="1424537" cy="702644"/>
          </a:xfrm>
          <a:prstGeom prst="rect">
            <a:avLst/>
          </a:prstGeom>
          <a:solidFill>
            <a:srgbClr val="D1F0C8"/>
          </a:solidFill>
        </p:spPr>
      </p:pic>
    </p:spTree>
    <p:extLst>
      <p:ext uri="{BB962C8B-B14F-4D97-AF65-F5344CB8AC3E}">
        <p14:creationId xmlns:p14="http://schemas.microsoft.com/office/powerpoint/2010/main" xmlns="" val="653436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24" y="0"/>
            <a:ext cx="9712452" cy="484632"/>
          </a:xfrm>
          <a:solidFill>
            <a:srgbClr val="D1F0C8"/>
          </a:solidFill>
        </p:spPr>
        <p:txBody>
          <a:bodyPr>
            <a:normAutofit/>
          </a:bodyPr>
          <a:lstStyle/>
          <a:p>
            <a:pPr algn="ctr"/>
            <a:r>
              <a:rPr lang="uk-UA" sz="2000" b="1" dirty="0" smtClean="0">
                <a:solidFill>
                  <a:srgbClr val="C00000"/>
                </a:solidFill>
                <a:latin typeface="Times New Roman" panose="02020603050405020304" pitchFamily="18" charset="0"/>
                <a:cs typeface="Times New Roman" panose="02020603050405020304" pitchFamily="18" charset="0"/>
              </a:rPr>
              <a:t>ПІД ЧАС ПРОВЕДЕННЯ ЗОВНІШНЬОГО НЕЗАЛЕЖНОГО ОЦІНЮВАННЯ</a:t>
            </a:r>
            <a:endParaRPr lang="ru-RU" sz="2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491913332"/>
              </p:ext>
            </p:extLst>
          </p:nvPr>
        </p:nvGraphicFramePr>
        <p:xfrm>
          <a:off x="687325" y="689504"/>
          <a:ext cx="10817351" cy="5961666"/>
        </p:xfrm>
        <a:graphic>
          <a:graphicData uri="http://schemas.openxmlformats.org/drawingml/2006/table">
            <a:tbl>
              <a:tblPr firstRow="1" bandRow="1">
                <a:tableStyleId>{5C22544A-7EE6-4342-B048-85BDC9FD1C3A}</a:tableStyleId>
              </a:tblPr>
              <a:tblGrid>
                <a:gridCol w="474192">
                  <a:extLst>
                    <a:ext uri="{9D8B030D-6E8A-4147-A177-3AD203B41FA5}">
                      <a16:colId xmlns:a16="http://schemas.microsoft.com/office/drawing/2014/main" xmlns="" val="1832353631"/>
                    </a:ext>
                  </a:extLst>
                </a:gridCol>
                <a:gridCol w="4955485">
                  <a:extLst>
                    <a:ext uri="{9D8B030D-6E8A-4147-A177-3AD203B41FA5}">
                      <a16:colId xmlns:a16="http://schemas.microsoft.com/office/drawing/2014/main" xmlns="" val="2646411958"/>
                    </a:ext>
                  </a:extLst>
                </a:gridCol>
                <a:gridCol w="5387674">
                  <a:extLst>
                    <a:ext uri="{9D8B030D-6E8A-4147-A177-3AD203B41FA5}">
                      <a16:colId xmlns:a16="http://schemas.microsoft.com/office/drawing/2014/main" xmlns="" val="2219755183"/>
                    </a:ext>
                  </a:extLst>
                </a:gridCol>
              </a:tblGrid>
              <a:tr h="616352">
                <a:tc>
                  <a:txBody>
                    <a:bodyPr/>
                    <a:lstStyle/>
                    <a:p>
                      <a:r>
                        <a:rPr lang="uk-UA" sz="1800" dirty="0" smtClean="0">
                          <a:solidFill>
                            <a:schemeClr val="tx1"/>
                          </a:solidFill>
                          <a:latin typeface="Times New Roman" panose="02020603050405020304" pitchFamily="18" charset="0"/>
                          <a:cs typeface="Times New Roman" panose="02020603050405020304" pitchFamily="18" charset="0"/>
                        </a:rPr>
                        <a:t>№</a:t>
                      </a:r>
                      <a:endParaRPr lang="ru-RU" sz="18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1800" dirty="0" smtClean="0">
                          <a:solidFill>
                            <a:schemeClr val="tx1"/>
                          </a:solidFill>
                          <a:effectLst/>
                          <a:latin typeface="Times New Roman" panose="02020603050405020304" pitchFamily="18" charset="0"/>
                          <a:cs typeface="Times New Roman" panose="02020603050405020304" pitchFamily="18" charset="0"/>
                        </a:rPr>
                        <a:t>СИТУАЦІЯ</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1800" dirty="0" smtClean="0">
                          <a:solidFill>
                            <a:schemeClr val="tx1"/>
                          </a:solidFill>
                          <a:effectLst/>
                          <a:latin typeface="Times New Roman" panose="02020603050405020304" pitchFamily="18" charset="0"/>
                          <a:cs typeface="Times New Roman" panose="02020603050405020304" pitchFamily="18" charset="0"/>
                        </a:rPr>
                        <a:t>СПОСІБ ВИРІШЕННЯ НЕСТАНДАРТНОЇ СИТУАЦІЇ</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2847255679"/>
                  </a:ext>
                </a:extLst>
              </a:tr>
              <a:tr h="5321586">
                <a:tc>
                  <a:txBody>
                    <a:bodyPr/>
                    <a:lstStyle/>
                    <a:p>
                      <a:pPr algn="ctr"/>
                      <a:r>
                        <a:rPr lang="uk-UA" b="1" dirty="0" smtClean="0">
                          <a:latin typeface="Times New Roman" panose="02020603050405020304" pitchFamily="18" charset="0"/>
                          <a:cs typeface="Times New Roman" panose="02020603050405020304" pitchFamily="18" charset="0"/>
                        </a:rPr>
                        <a:t>29</a:t>
                      </a:r>
                      <a:endParaRPr lang="ru-RU"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відмовляється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здати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бланк(и)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відповідей</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після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завершення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часу,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відведеного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на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виконання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сертифікаційної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роботи</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Після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завершення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виконання</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сертифікаційної</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роботи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в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аудиторії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(коли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інші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здали</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бланки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відповідей</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старший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інструктор</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нагадує</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учаснику</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про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необхідність</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здати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бланк(-и)</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відповідей</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Якщо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не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реагує</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старший</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інструктор</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в Аудиторному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протоколі</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навпроти</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його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прізвища</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у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графі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Підпис</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учасника</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зазначає</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rgbClr val="C00000"/>
                          </a:solidFill>
                          <a:effectLst/>
                          <a:latin typeface="Times New Roman" panose="02020603050405020304" pitchFamily="18" charset="0"/>
                          <a:ea typeface="+mn-ea"/>
                          <a:cs typeface="Times New Roman" panose="02020603050405020304" pitchFamily="18" charset="0"/>
                        </a:rPr>
                        <a:t>«</a:t>
                      </a:r>
                      <a:r>
                        <a:rPr lang="ru-RU" sz="2000" b="1" i="0" kern="1200" dirty="0" err="1" smtClean="0">
                          <a:solidFill>
                            <a:srgbClr val="C00000"/>
                          </a:solidFill>
                          <a:effectLst/>
                          <a:latin typeface="Times New Roman" panose="02020603050405020304" pitchFamily="18" charset="0"/>
                          <a:ea typeface="+mn-ea"/>
                          <a:cs typeface="Times New Roman" panose="02020603050405020304" pitchFamily="18" charset="0"/>
                        </a:rPr>
                        <a:t>Відмовився</a:t>
                      </a:r>
                      <a:r>
                        <a:rPr lang="ru-RU" sz="2000" b="1" i="0" kern="1200" dirty="0" smtClean="0">
                          <a:solidFill>
                            <a:srgbClr val="C00000"/>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фіксує</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час у</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відповідній</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графі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та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робить</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запис</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на</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зворотному</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боці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Пакет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із</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матеріалами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заклеює</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Ситуацію</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що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склалася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описує</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в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Карті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спостереження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складає</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Акт про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порушення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учасником</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процедури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проходження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ЗНО.</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026697980"/>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0"/>
            <a:ext cx="1379911" cy="484632"/>
          </a:xfrm>
          <a:prstGeom prst="rect">
            <a:avLst/>
          </a:prstGeom>
          <a:solidFill>
            <a:srgbClr val="D1F0C8"/>
          </a:solidFill>
        </p:spPr>
      </p:pic>
    </p:spTree>
    <p:extLst>
      <p:ext uri="{BB962C8B-B14F-4D97-AF65-F5344CB8AC3E}">
        <p14:creationId xmlns:p14="http://schemas.microsoft.com/office/powerpoint/2010/main" xmlns="" val="1004784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2040555" cy="1183906"/>
          </a:xfrm>
          <a:prstGeom prst="rect">
            <a:avLst/>
          </a:prstGeom>
          <a:solidFill>
            <a:srgbClr val="D1F0C8"/>
          </a:solidFill>
        </p:spPr>
      </p:pic>
      <p:sp>
        <p:nvSpPr>
          <p:cNvPr id="3" name="Прямокутник 2"/>
          <p:cNvSpPr/>
          <p:nvPr/>
        </p:nvSpPr>
        <p:spPr>
          <a:xfrm>
            <a:off x="3339966" y="519764"/>
            <a:ext cx="6987942" cy="5746282"/>
          </a:xfrm>
          <a:prstGeom prst="rect">
            <a:avLst/>
          </a:prstGeom>
          <a:solidFill>
            <a:srgbClr val="D5F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sz="3600" b="1" dirty="0" smtClean="0">
                <a:solidFill>
                  <a:srgbClr val="C00000"/>
                </a:solidFill>
                <a:latin typeface="Times New Roman" panose="02020603050405020304" pitchFamily="18" charset="0"/>
                <a:cs typeface="Times New Roman" panose="02020603050405020304" pitchFamily="18" charset="0"/>
              </a:rPr>
              <a:t>ПЕРЕЛІК </a:t>
            </a:r>
            <a:endParaRPr lang="uk-UA" sz="3600" b="1" dirty="0" smtClean="0">
              <a:solidFill>
                <a:srgbClr val="C00000"/>
              </a:solidFill>
              <a:latin typeface="Times New Roman" panose="02020603050405020304" pitchFamily="18" charset="0"/>
              <a:cs typeface="Times New Roman" panose="02020603050405020304" pitchFamily="18" charset="0"/>
            </a:endParaRPr>
          </a:p>
          <a:p>
            <a:pPr algn="ctr"/>
            <a:r>
              <a:rPr lang="uk-UA" sz="3600" b="1" dirty="0" smtClean="0">
                <a:solidFill>
                  <a:srgbClr val="C00000"/>
                </a:solidFill>
                <a:latin typeface="Times New Roman" panose="02020603050405020304" pitchFamily="18" charset="0"/>
                <a:cs typeface="Times New Roman" panose="02020603050405020304" pitchFamily="18" charset="0"/>
              </a:rPr>
              <a:t>НЕСТАНДАРТНИХ СИТУАЦІЙ, </a:t>
            </a:r>
          </a:p>
          <a:p>
            <a:pPr algn="ctr"/>
            <a:r>
              <a:rPr lang="uk-UA" sz="3600" b="1" dirty="0" smtClean="0">
                <a:solidFill>
                  <a:srgbClr val="C00000"/>
                </a:solidFill>
                <a:latin typeface="Times New Roman" panose="02020603050405020304" pitchFamily="18" charset="0"/>
                <a:cs typeface="Times New Roman" panose="02020603050405020304" pitchFamily="18" charset="0"/>
              </a:rPr>
              <a:t>ЩО МОЖУТЬ ВИНИКНУТИ </a:t>
            </a:r>
          </a:p>
          <a:p>
            <a:pPr algn="ctr"/>
            <a:r>
              <a:rPr lang="uk-UA" sz="3600" b="1" dirty="0" smtClean="0">
                <a:solidFill>
                  <a:srgbClr val="C00000"/>
                </a:solidFill>
                <a:latin typeface="Times New Roman" panose="02020603050405020304" pitchFamily="18" charset="0"/>
                <a:cs typeface="Times New Roman" panose="02020603050405020304" pitchFamily="18" charset="0"/>
              </a:rPr>
              <a:t>ПІД ЧАС ПРОВЕДЕННЯ </a:t>
            </a:r>
          </a:p>
          <a:p>
            <a:pPr algn="ctr"/>
            <a:r>
              <a:rPr lang="uk-UA" sz="3600" b="1" dirty="0" smtClean="0">
                <a:solidFill>
                  <a:srgbClr val="C00000"/>
                </a:solidFill>
                <a:latin typeface="Times New Roman" panose="02020603050405020304" pitchFamily="18" charset="0"/>
                <a:cs typeface="Times New Roman" panose="02020603050405020304" pitchFamily="18" charset="0"/>
              </a:rPr>
              <a:t>ЗОВНІШНЬОГО НЕЗАЛЕЖНОГО ОЦІНЮВАННЯ, </a:t>
            </a:r>
          </a:p>
          <a:p>
            <a:pPr algn="ctr"/>
            <a:r>
              <a:rPr lang="uk-UA" sz="3600" b="1" dirty="0" smtClean="0">
                <a:solidFill>
                  <a:srgbClr val="C00000"/>
                </a:solidFill>
                <a:latin typeface="Times New Roman" panose="02020603050405020304" pitchFamily="18" charset="0"/>
                <a:cs typeface="Times New Roman" panose="02020603050405020304" pitchFamily="18" charset="0"/>
              </a:rPr>
              <a:t>ТА СПОСОБИ ЇХ ВИРІШЕННЯ</a:t>
            </a:r>
            <a:endParaRPr lang="ru-RU"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36640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51" y="0"/>
            <a:ext cx="1732547" cy="1058779"/>
          </a:xfrm>
          <a:prstGeom prst="rect">
            <a:avLst/>
          </a:prstGeom>
          <a:solidFill>
            <a:srgbClr val="D1F0C8"/>
          </a:solidFill>
        </p:spPr>
      </p:pic>
      <p:sp>
        <p:nvSpPr>
          <p:cNvPr id="3" name="Прямокутник 2"/>
          <p:cNvSpPr/>
          <p:nvPr/>
        </p:nvSpPr>
        <p:spPr>
          <a:xfrm>
            <a:off x="2996665" y="798898"/>
            <a:ext cx="6198671" cy="5014762"/>
          </a:xfrm>
          <a:prstGeom prst="rect">
            <a:avLst/>
          </a:prstGeom>
          <a:solidFill>
            <a:srgbClr val="D1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srgbClr val="C00000"/>
                </a:solidFill>
                <a:latin typeface="Times New Roman" panose="02020603050405020304" pitchFamily="18" charset="0"/>
                <a:cs typeface="Times New Roman" panose="02020603050405020304" pitchFamily="18" charset="0"/>
              </a:rPr>
              <a:t>ТЕХНОЛОГІЧНА КАРТА </a:t>
            </a:r>
          </a:p>
          <a:p>
            <a:pPr algn="ctr"/>
            <a:r>
              <a:rPr lang="uk-UA" sz="3200" b="1" dirty="0" smtClean="0">
                <a:solidFill>
                  <a:srgbClr val="C00000"/>
                </a:solidFill>
                <a:latin typeface="Times New Roman" panose="02020603050405020304" pitchFamily="18" charset="0"/>
                <a:cs typeface="Times New Roman" panose="02020603050405020304" pitchFamily="18" charset="0"/>
              </a:rPr>
              <a:t>СТАРШОГО ІНСТРУКТОРА/ІНСТРУКТОРА </a:t>
            </a:r>
          </a:p>
          <a:p>
            <a:pPr algn="ctr"/>
            <a:r>
              <a:rPr lang="uk-UA" sz="3200" b="1" dirty="0" smtClean="0">
                <a:solidFill>
                  <a:srgbClr val="C00000"/>
                </a:solidFill>
                <a:latin typeface="Times New Roman" panose="02020603050405020304" pitchFamily="18" charset="0"/>
                <a:cs typeface="Times New Roman" panose="02020603050405020304" pitchFamily="18" charset="0"/>
              </a:rPr>
              <a:t>ПІД ЧАС ПРОВЕДЕННЯ </a:t>
            </a:r>
          </a:p>
          <a:p>
            <a:pPr algn="ctr"/>
            <a:r>
              <a:rPr lang="uk-UA" sz="3200" b="1" dirty="0" smtClean="0">
                <a:solidFill>
                  <a:srgbClr val="C00000"/>
                </a:solidFill>
                <a:latin typeface="Times New Roman" panose="02020603050405020304" pitchFamily="18" charset="0"/>
                <a:cs typeface="Times New Roman" panose="02020603050405020304" pitchFamily="18" charset="0"/>
              </a:rPr>
              <a:t>ЗОВНІШНЬОГО НЕЗАЛЕЖНОГО ОЦІНЮВАННЯ </a:t>
            </a:r>
            <a:endParaRPr lang="ru-RU"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7994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51" y="0"/>
            <a:ext cx="1732547" cy="1058779"/>
          </a:xfrm>
          <a:prstGeom prst="rect">
            <a:avLst/>
          </a:prstGeom>
          <a:solidFill>
            <a:srgbClr val="D1F0C8"/>
          </a:solidFill>
        </p:spPr>
      </p:pic>
      <p:sp>
        <p:nvSpPr>
          <p:cNvPr id="3" name="Прямокутник 2"/>
          <p:cNvSpPr/>
          <p:nvPr/>
        </p:nvSpPr>
        <p:spPr>
          <a:xfrm>
            <a:off x="4243137" y="1"/>
            <a:ext cx="3705726" cy="856648"/>
          </a:xfrm>
          <a:prstGeom prst="rect">
            <a:avLst/>
          </a:prstGeom>
          <a:noFill/>
          <a:ln>
            <a:solidFill>
              <a:srgbClr val="D1F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УВАГА!</a:t>
            </a:r>
            <a:endParaRPr lang="ru-RU"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рямокутник 3"/>
          <p:cNvSpPr/>
          <p:nvPr/>
        </p:nvSpPr>
        <p:spPr>
          <a:xfrm>
            <a:off x="2348563" y="1540042"/>
            <a:ext cx="8604985" cy="9432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800" b="1" dirty="0" smtClean="0">
                <a:solidFill>
                  <a:schemeClr val="tx1"/>
                </a:solidFill>
                <a:latin typeface="Times New Roman" panose="02020603050405020304" pitchFamily="18" charset="0"/>
                <a:cs typeface="Times New Roman" panose="02020603050405020304" pitchFamily="18" charset="0"/>
              </a:rPr>
              <a:t>Старший інструктор виконує дії, позначені «</a:t>
            </a:r>
            <a:r>
              <a:rPr lang="uk-UA" sz="2800" b="1" dirty="0" smtClean="0">
                <a:solidFill>
                  <a:srgbClr val="C00000"/>
                </a:solidFill>
                <a:latin typeface="Times New Roman" panose="02020603050405020304" pitchFamily="18" charset="0"/>
                <a:cs typeface="Times New Roman" panose="02020603050405020304" pitchFamily="18" charset="0"/>
              </a:rPr>
              <a:t>*</a:t>
            </a:r>
            <a:r>
              <a:rPr lang="uk-UA" sz="2800" b="1" dirty="0" smtClean="0">
                <a:solidFill>
                  <a:schemeClr val="tx1"/>
                </a:solidFill>
                <a:latin typeface="Times New Roman" panose="02020603050405020304" pitchFamily="18" charset="0"/>
                <a:cs typeface="Times New Roman" panose="02020603050405020304" pitchFamily="18" charset="0"/>
              </a:rPr>
              <a:t>»</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2348562" y="3118585"/>
            <a:ext cx="8604985" cy="914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800" b="1" dirty="0" smtClean="0">
                <a:solidFill>
                  <a:schemeClr val="tx1"/>
                </a:solidFill>
                <a:latin typeface="Times New Roman" panose="02020603050405020304" pitchFamily="18" charset="0"/>
                <a:cs typeface="Times New Roman" panose="02020603050405020304" pitchFamily="18" charset="0"/>
              </a:rPr>
              <a:t>Інструктор виконує дії, позначені «</a:t>
            </a:r>
            <a:r>
              <a:rPr lang="uk-UA" sz="2800" b="1" dirty="0" smtClean="0">
                <a:solidFill>
                  <a:srgbClr val="C00000"/>
                </a:solidFill>
                <a:latin typeface="Times New Roman" panose="02020603050405020304" pitchFamily="18" charset="0"/>
                <a:cs typeface="Times New Roman" panose="02020603050405020304" pitchFamily="18" charset="0"/>
              </a:rPr>
              <a:t>**</a:t>
            </a:r>
            <a:r>
              <a:rPr lang="uk-UA" sz="2800" b="1" dirty="0" smtClean="0">
                <a:solidFill>
                  <a:schemeClr val="tx1"/>
                </a:solidFill>
                <a:latin typeface="Times New Roman" panose="02020603050405020304" pitchFamily="18" charset="0"/>
                <a:cs typeface="Times New Roman" panose="02020603050405020304" pitchFamily="18" charset="0"/>
              </a:rPr>
              <a:t>»</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2348562" y="4716378"/>
            <a:ext cx="8604985" cy="914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800" b="1" dirty="0" smtClean="0">
                <a:solidFill>
                  <a:schemeClr val="tx1"/>
                </a:solidFill>
                <a:latin typeface="Times New Roman" panose="02020603050405020304" pitchFamily="18" charset="0"/>
                <a:cs typeface="Times New Roman" panose="02020603050405020304" pitchFamily="18" charset="0"/>
              </a:rPr>
              <a:t>У разі відсутності зазначених позначок дії виконують старший інструктор та інструктор.</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7" name="Стрілка вправо 6"/>
          <p:cNvSpPr/>
          <p:nvPr/>
        </p:nvSpPr>
        <p:spPr>
          <a:xfrm>
            <a:off x="452387" y="1780674"/>
            <a:ext cx="1299411" cy="702644"/>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ілка вправо 7"/>
          <p:cNvSpPr/>
          <p:nvPr/>
        </p:nvSpPr>
        <p:spPr>
          <a:xfrm>
            <a:off x="452386" y="3118585"/>
            <a:ext cx="1299411" cy="702644"/>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ілка вправо 8"/>
          <p:cNvSpPr/>
          <p:nvPr/>
        </p:nvSpPr>
        <p:spPr>
          <a:xfrm>
            <a:off x="452385" y="4721191"/>
            <a:ext cx="1299411" cy="702644"/>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276008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51" y="0"/>
            <a:ext cx="1472665" cy="904775"/>
          </a:xfrm>
          <a:prstGeom prst="rect">
            <a:avLst/>
          </a:prstGeom>
          <a:solidFill>
            <a:srgbClr val="D1F0C8"/>
          </a:solidFill>
        </p:spPr>
      </p:pic>
      <p:sp>
        <p:nvSpPr>
          <p:cNvPr id="3" name="Прямокутник 2"/>
          <p:cNvSpPr/>
          <p:nvPr/>
        </p:nvSpPr>
        <p:spPr>
          <a:xfrm>
            <a:off x="1491916" y="0"/>
            <a:ext cx="10700084" cy="904775"/>
          </a:xfrm>
          <a:prstGeom prst="rect">
            <a:avLst/>
          </a:prstGeom>
          <a:solidFill>
            <a:srgbClr val="D1F0C8"/>
          </a:solidFill>
          <a:ln>
            <a:solidFill>
              <a:srgbClr val="D1F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C00000"/>
                </a:solidFill>
                <a:latin typeface="Times New Roman" panose="02020603050405020304" pitchFamily="18" charset="0"/>
                <a:cs typeface="Times New Roman" panose="02020603050405020304" pitchFamily="18" charset="0"/>
              </a:rPr>
              <a:t>У ДЕНЬ ПРОВЕДЕННЯ ЗОВНІШНЬОГО НЕЗАЛЕЖНОГО ОЦІНЮВАННЯ</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4" name="Прямокутник 3"/>
          <p:cNvSpPr/>
          <p:nvPr/>
        </p:nvSpPr>
        <p:spPr>
          <a:xfrm>
            <a:off x="4965032" y="904776"/>
            <a:ext cx="2261936" cy="664142"/>
          </a:xfrm>
          <a:prstGeom prst="rect">
            <a:avLst/>
          </a:prstGeom>
          <a:solidFill>
            <a:srgbClr val="D1F0C8"/>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rgbClr val="FF0000"/>
                </a:solidFill>
                <a:latin typeface="Times New Roman" panose="02020603050405020304" pitchFamily="18" charset="0"/>
                <a:cs typeface="Times New Roman" panose="02020603050405020304" pitchFamily="18" charset="0"/>
              </a:rPr>
              <a:t>09.00 – 09.10 </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157213" y="1568919"/>
            <a:ext cx="11877575" cy="85664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uk-UA" sz="2000" b="1" dirty="0" smtClean="0">
                <a:solidFill>
                  <a:schemeClr val="tx1"/>
                </a:solidFill>
                <a:latin typeface="Times New Roman" panose="02020603050405020304" pitchFamily="18" charset="0"/>
                <a:cs typeface="Times New Roman" panose="02020603050405020304" pitchFamily="18" charset="0"/>
              </a:rPr>
              <a:t>Прибути  до пункту проведення зовнішнього незалежного оцінювання (ЗНО) з документом, що посвідчує особу, </a:t>
            </a:r>
            <a:r>
              <a:rPr lang="uk-UA" sz="2000" b="1" dirty="0" err="1" smtClean="0">
                <a:solidFill>
                  <a:schemeClr val="tx1"/>
                </a:solidFill>
                <a:latin typeface="Times New Roman" panose="02020603050405020304" pitchFamily="18" charset="0"/>
                <a:cs typeface="Times New Roman" panose="02020603050405020304" pitchFamily="18" charset="0"/>
              </a:rPr>
              <a:t>бейджем</a:t>
            </a:r>
            <a:r>
              <a:rPr lang="uk-UA" sz="2000" b="1" dirty="0" smtClean="0">
                <a:solidFill>
                  <a:schemeClr val="tx1"/>
                </a:solidFill>
                <a:latin typeface="Times New Roman" panose="02020603050405020304" pitchFamily="18" charset="0"/>
                <a:cs typeface="Times New Roman" panose="02020603050405020304" pitchFamily="18" charset="0"/>
              </a:rPr>
              <a:t>, в якому зазначено прізвище, </a:t>
            </a:r>
            <a:r>
              <a:rPr lang="uk-UA" sz="2000" b="1" dirty="0" err="1" smtClean="0">
                <a:solidFill>
                  <a:schemeClr val="tx1"/>
                </a:solidFill>
                <a:latin typeface="Times New Roman" panose="02020603050405020304" pitchFamily="18" charset="0"/>
                <a:cs typeface="Times New Roman" panose="02020603050405020304" pitchFamily="18" charset="0"/>
              </a:rPr>
              <a:t>ім</a:t>
            </a:r>
            <a:r>
              <a:rPr lang="en-US" sz="2000" b="1" dirty="0" smtClean="0">
                <a:solidFill>
                  <a:schemeClr val="tx1"/>
                </a:solidFill>
                <a:latin typeface="Times New Roman" panose="02020603050405020304" pitchFamily="18" charset="0"/>
                <a:cs typeface="Times New Roman" panose="02020603050405020304" pitchFamily="18" charset="0"/>
              </a:rPr>
              <a:t>’</a:t>
            </a:r>
            <a:r>
              <a:rPr lang="uk-UA" sz="2000" b="1" dirty="0" smtClean="0">
                <a:solidFill>
                  <a:schemeClr val="tx1"/>
                </a:solidFill>
                <a:latin typeface="Times New Roman" panose="02020603050405020304" pitchFamily="18" charset="0"/>
                <a:cs typeface="Times New Roman" panose="02020603050405020304" pitchFamily="18" charset="0"/>
              </a:rPr>
              <a:t>я, по батькові, годинником, ручкою з чорнилом чорного кольору, ножицями. </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1" name="Прямокутник 10"/>
          <p:cNvSpPr/>
          <p:nvPr/>
        </p:nvSpPr>
        <p:spPr>
          <a:xfrm>
            <a:off x="4965032" y="2618072"/>
            <a:ext cx="2261936" cy="471638"/>
          </a:xfrm>
          <a:prstGeom prst="rect">
            <a:avLst/>
          </a:prstGeom>
          <a:solidFill>
            <a:srgbClr val="D1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rgbClr val="FF0000"/>
                </a:solidFill>
                <a:latin typeface="Times New Roman" panose="02020603050405020304" pitchFamily="18" charset="0"/>
                <a:cs typeface="Times New Roman" panose="02020603050405020304" pitchFamily="18" charset="0"/>
              </a:rPr>
              <a:t>09.10 </a:t>
            </a:r>
            <a:r>
              <a:rPr lang="uk-UA" sz="2800" b="1" dirty="0">
                <a:solidFill>
                  <a:srgbClr val="FF0000"/>
                </a:solidFill>
                <a:latin typeface="Times New Roman" panose="02020603050405020304" pitchFamily="18" charset="0"/>
                <a:cs typeface="Times New Roman" panose="02020603050405020304" pitchFamily="18" charset="0"/>
              </a:rPr>
              <a:t>– </a:t>
            </a:r>
            <a:r>
              <a:rPr lang="uk-UA" sz="2800" b="1" dirty="0" smtClean="0">
                <a:solidFill>
                  <a:srgbClr val="FF0000"/>
                </a:solidFill>
                <a:latin typeface="Times New Roman" panose="02020603050405020304" pitchFamily="18" charset="0"/>
                <a:cs typeface="Times New Roman" panose="02020603050405020304" pitchFamily="18" charset="0"/>
              </a:rPr>
              <a:t>09.45 </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12" name="Прямокутник 11"/>
          <p:cNvSpPr/>
          <p:nvPr/>
        </p:nvSpPr>
        <p:spPr>
          <a:xfrm>
            <a:off x="157212" y="3282217"/>
            <a:ext cx="11877575" cy="284907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sz="2000" b="1" dirty="0" smtClean="0">
                <a:solidFill>
                  <a:srgbClr val="C00000"/>
                </a:solidFill>
                <a:latin typeface="Times New Roman" panose="02020603050405020304" pitchFamily="18" charset="0"/>
                <a:cs typeface="Times New Roman" panose="02020603050405020304" pitchFamily="18" charset="0"/>
              </a:rPr>
              <a:t>Узяти</a:t>
            </a:r>
            <a:r>
              <a:rPr lang="uk-UA" sz="2000" b="1" dirty="0" smtClean="0">
                <a:solidFill>
                  <a:schemeClr val="tx1"/>
                </a:solidFill>
                <a:latin typeface="Times New Roman" panose="02020603050405020304" pitchFamily="18" charset="0"/>
                <a:cs typeface="Times New Roman" panose="02020603050405020304" pitchFamily="18" charset="0"/>
              </a:rPr>
              <a:t> участь у нараді з працівниками пункту ЗНО, під час якої:</a:t>
            </a:r>
          </a:p>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Пройти</a:t>
            </a:r>
            <a:r>
              <a:rPr lang="uk-UA" sz="2000" b="1" dirty="0" smtClean="0">
                <a:solidFill>
                  <a:schemeClr val="tx1"/>
                </a:solidFill>
                <a:latin typeface="Times New Roman" panose="02020603050405020304" pitchFamily="18" charset="0"/>
                <a:cs typeface="Times New Roman" panose="02020603050405020304" pitchFamily="18" charset="0"/>
              </a:rPr>
              <a:t> процедуру жеребкування щодо розподілу між аудиторіями</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П</a:t>
            </a:r>
            <a:r>
              <a:rPr lang="ru-RU" sz="2000" b="1" dirty="0" err="1" smtClean="0">
                <a:solidFill>
                  <a:srgbClr val="C00000"/>
                </a:solidFill>
                <a:latin typeface="Times New Roman" panose="02020603050405020304" pitchFamily="18" charset="0"/>
                <a:cs typeface="Times New Roman" panose="02020603050405020304" pitchFamily="18" charset="0"/>
              </a:rPr>
              <a:t>ересвідчитися</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a:solidFill>
                  <a:schemeClr val="tx1"/>
                </a:solidFill>
                <a:latin typeface="Times New Roman" panose="02020603050405020304" pitchFamily="18" charset="0"/>
                <a:cs typeface="Times New Roman" panose="02020603050405020304" pitchFamily="18" charset="0"/>
              </a:rPr>
              <a:t>в </a:t>
            </a:r>
            <a:r>
              <a:rPr lang="ru-RU" sz="2000" b="1" dirty="0" err="1">
                <a:solidFill>
                  <a:schemeClr val="tx1"/>
                </a:solidFill>
                <a:latin typeface="Times New Roman" panose="02020603050405020304" pitchFamily="18" charset="0"/>
                <a:cs typeface="Times New Roman" panose="02020603050405020304" pitchFamily="18" charset="0"/>
              </a:rPr>
              <a:t>неушкодженості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адміністративного</a:t>
            </a:r>
            <a:r>
              <a:rPr lang="ru-RU" sz="2000" b="1" dirty="0">
                <a:solidFill>
                  <a:schemeClr val="tx1"/>
                </a:solidFill>
                <a:latin typeface="Times New Roman" panose="02020603050405020304" pitchFamily="18" charset="0"/>
                <a:cs typeface="Times New Roman" panose="02020603050405020304" pitchFamily="18" charset="0"/>
              </a:rPr>
              <a:t> пакета, </a:t>
            </a:r>
            <a:r>
              <a:rPr lang="ru-RU" sz="2000" b="1" dirty="0" err="1">
                <a:solidFill>
                  <a:schemeClr val="tx1"/>
                </a:solidFill>
                <a:latin typeface="Times New Roman" panose="02020603050405020304" pitchFamily="18" charset="0"/>
                <a:cs typeface="Times New Roman" panose="02020603050405020304" pitchFamily="18" charset="0"/>
              </a:rPr>
              <a:t>що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має</a:t>
            </a:r>
            <a:r>
              <a:rPr lang="ru-RU" sz="2000" b="1" dirty="0">
                <a:solidFill>
                  <a:schemeClr val="tx1"/>
                </a:solidFill>
                <a:latin typeface="Times New Roman" panose="02020603050405020304" pitchFamily="18" charset="0"/>
                <a:cs typeface="Times New Roman" panose="02020603050405020304" pitchFamily="18" charset="0"/>
              </a:rPr>
              <a:t> бути</a:t>
            </a:r>
            <a:br>
              <a:rPr lang="ru-RU" sz="2000" b="1" dirty="0">
                <a:solidFill>
                  <a:schemeClr val="tx1"/>
                </a:solidFill>
                <a:latin typeface="Times New Roman" panose="02020603050405020304" pitchFamily="18" charset="0"/>
                <a:cs typeface="Times New Roman" panose="02020603050405020304" pitchFamily="18" charset="0"/>
              </a:rPr>
            </a:br>
            <a:r>
              <a:rPr lang="ru-RU" sz="2000" b="1" dirty="0" err="1">
                <a:solidFill>
                  <a:schemeClr val="tx1"/>
                </a:solidFill>
                <a:latin typeface="Times New Roman" panose="02020603050405020304" pitchFamily="18" charset="0"/>
                <a:cs typeface="Times New Roman" panose="02020603050405020304" pitchFamily="18" charset="0"/>
              </a:rPr>
              <a:t>відкритий</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відповідальним</a:t>
            </a:r>
            <a:r>
              <a:rPr lang="ru-RU" sz="2000" b="1" dirty="0">
                <a:solidFill>
                  <a:schemeClr val="tx1"/>
                </a:solidFill>
                <a:latin typeface="Times New Roman" panose="02020603050405020304" pitchFamily="18" charset="0"/>
                <a:cs typeface="Times New Roman" panose="02020603050405020304" pitchFamily="18" charset="0"/>
              </a:rPr>
              <a:t> за пункт </a:t>
            </a:r>
            <a:r>
              <a:rPr lang="ru-RU" sz="2000" b="1" dirty="0" err="1">
                <a:solidFill>
                  <a:schemeClr val="tx1"/>
                </a:solidFill>
                <a:latin typeface="Times New Roman" panose="02020603050405020304" pitchFamily="18" charset="0"/>
                <a:cs typeface="Times New Roman" panose="02020603050405020304" pitchFamily="18" charset="0"/>
              </a:rPr>
              <a:t>проведення</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зовнішнього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оцінювання</a:t>
            </a:r>
            <a:r>
              <a:rPr lang="ru-RU" sz="2000" b="1" dirty="0" smtClean="0">
                <a:solidFill>
                  <a:schemeClr val="tx1"/>
                </a:solidFill>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Отримати*</a:t>
            </a:r>
            <a:r>
              <a:rPr lang="uk-UA" sz="2000" b="1" dirty="0" smtClean="0">
                <a:solidFill>
                  <a:schemeClr val="tx1"/>
                </a:solidFill>
                <a:latin typeface="Times New Roman" panose="02020603050405020304" pitchFamily="18" charset="0"/>
                <a:cs typeface="Times New Roman" panose="02020603050405020304" pitchFamily="18" charset="0"/>
              </a:rPr>
              <a:t> </a:t>
            </a:r>
            <a:r>
              <a:rPr lang="uk-UA" sz="2000" b="1" i="1" dirty="0" smtClean="0">
                <a:solidFill>
                  <a:schemeClr val="tx1"/>
                </a:solidFill>
                <a:latin typeface="Times New Roman" panose="02020603050405020304" pitchFamily="18" charset="0"/>
                <a:cs typeface="Times New Roman" panose="02020603050405020304" pitchFamily="18" charset="0"/>
              </a:rPr>
              <a:t>Аудиторний список </a:t>
            </a:r>
            <a:r>
              <a:rPr lang="uk-UA" sz="2000" b="1" dirty="0" smtClean="0">
                <a:solidFill>
                  <a:schemeClr val="tx1"/>
                </a:solidFill>
                <a:latin typeface="Times New Roman" panose="02020603050405020304" pitchFamily="18" charset="0"/>
                <a:cs typeface="Times New Roman" panose="02020603050405020304" pitchFamily="18" charset="0"/>
              </a:rPr>
              <a:t>учасників ЗНО, </a:t>
            </a:r>
            <a:r>
              <a:rPr lang="uk-UA" sz="2000" b="1" i="1" dirty="0" smtClean="0">
                <a:solidFill>
                  <a:schemeClr val="tx1"/>
                </a:solidFill>
                <a:latin typeface="Times New Roman" panose="02020603050405020304" pitchFamily="18" charset="0"/>
                <a:cs typeface="Times New Roman" panose="02020603050405020304" pitchFamily="18" charset="0"/>
              </a:rPr>
              <a:t>Аудиторний протокол </a:t>
            </a:r>
            <a:r>
              <a:rPr lang="uk-UA" sz="2000" b="1" dirty="0" smtClean="0">
                <a:solidFill>
                  <a:schemeClr val="tx1"/>
                </a:solidFill>
                <a:latin typeface="Times New Roman" panose="02020603050405020304" pitchFamily="18" charset="0"/>
                <a:cs typeface="Times New Roman" panose="02020603050405020304" pitchFamily="18" charset="0"/>
              </a:rPr>
              <a:t>проведення ЗНО, індивідуальні паперові наліпки для нумерації робочих місць в аудиторіях, </a:t>
            </a:r>
            <a:r>
              <a:rPr lang="uk-UA" sz="2000" b="1" i="1" dirty="0" smtClean="0">
                <a:solidFill>
                  <a:schemeClr val="tx1"/>
                </a:solidFill>
                <a:latin typeface="Times New Roman" panose="02020603050405020304" pitchFamily="18" charset="0"/>
                <a:cs typeface="Times New Roman" panose="02020603050405020304" pitchFamily="18" charset="0"/>
              </a:rPr>
              <a:t>Технологічну карту </a:t>
            </a:r>
            <a:r>
              <a:rPr lang="uk-UA" sz="2000" b="1" dirty="0" smtClean="0">
                <a:solidFill>
                  <a:schemeClr val="tx1"/>
                </a:solidFill>
                <a:latin typeface="Times New Roman" panose="02020603050405020304" pitchFamily="18" charset="0"/>
                <a:cs typeface="Times New Roman" panose="02020603050405020304" pitchFamily="18" charset="0"/>
              </a:rPr>
              <a:t>старшого інструктора (інструктора), текст </a:t>
            </a:r>
            <a:r>
              <a:rPr lang="uk-UA" sz="2000" b="1" i="1" dirty="0">
                <a:solidFill>
                  <a:schemeClr val="tx1"/>
                </a:solidFill>
                <a:latin typeface="Times New Roman" panose="02020603050405020304" pitchFamily="18" charset="0"/>
                <a:cs typeface="Times New Roman" panose="02020603050405020304" pitchFamily="18" charset="0"/>
              </a:rPr>
              <a:t>Т</a:t>
            </a:r>
            <a:r>
              <a:rPr lang="uk-UA" sz="2000" b="1" i="1" dirty="0" smtClean="0">
                <a:solidFill>
                  <a:schemeClr val="tx1"/>
                </a:solidFill>
                <a:latin typeface="Times New Roman" panose="02020603050405020304" pitchFamily="18" charset="0"/>
                <a:cs typeface="Times New Roman" panose="02020603050405020304" pitchFamily="18" charset="0"/>
              </a:rPr>
              <a:t>ипової промови </a:t>
            </a:r>
            <a:r>
              <a:rPr lang="uk-UA" sz="2000" b="1" dirty="0" smtClean="0">
                <a:solidFill>
                  <a:schemeClr val="tx1"/>
                </a:solidFill>
                <a:latin typeface="Times New Roman" panose="02020603050405020304" pitchFamily="18" charset="0"/>
                <a:cs typeface="Times New Roman" panose="02020603050405020304" pitchFamily="18" charset="0"/>
              </a:rPr>
              <a:t>інструктора, Рекомендації щодо проведення ЗНО в об</a:t>
            </a:r>
            <a:r>
              <a:rPr lang="en-US" sz="2000" b="1" dirty="0" smtClean="0">
                <a:solidFill>
                  <a:schemeClr val="tx1"/>
                </a:solidFill>
                <a:latin typeface="Times New Roman" panose="02020603050405020304" pitchFamily="18" charset="0"/>
                <a:cs typeface="Times New Roman" panose="02020603050405020304" pitchFamily="18" charset="0"/>
              </a:rPr>
              <a:t>’</a:t>
            </a:r>
            <a:r>
              <a:rPr lang="uk-UA" sz="2000" b="1" dirty="0" err="1" smtClean="0">
                <a:solidFill>
                  <a:schemeClr val="tx1"/>
                </a:solidFill>
                <a:latin typeface="Times New Roman" panose="02020603050405020304" pitchFamily="18" charset="0"/>
                <a:cs typeface="Times New Roman" panose="02020603050405020304" pitchFamily="18" charset="0"/>
              </a:rPr>
              <a:t>єднаних</a:t>
            </a:r>
            <a:r>
              <a:rPr lang="uk-UA" sz="2000" b="1" dirty="0" smtClean="0">
                <a:solidFill>
                  <a:schemeClr val="tx1"/>
                </a:solidFill>
                <a:latin typeface="Times New Roman" panose="02020603050405020304" pitchFamily="18" charset="0"/>
                <a:cs typeface="Times New Roman" panose="02020603050405020304" pitchFamily="18" charset="0"/>
              </a:rPr>
              <a:t> аудиторіях (за потреби), інші </a:t>
            </a:r>
            <a:r>
              <a:rPr lang="uk-UA" sz="2000" b="1" dirty="0" err="1" smtClean="0">
                <a:solidFill>
                  <a:schemeClr val="tx1"/>
                </a:solidFill>
                <a:latin typeface="Times New Roman" panose="02020603050405020304" pitchFamily="18" charset="0"/>
                <a:cs typeface="Times New Roman" panose="02020603050405020304" pitchFamily="18" charset="0"/>
              </a:rPr>
              <a:t>інструктивно</a:t>
            </a:r>
            <a:r>
              <a:rPr lang="uk-UA" sz="2000" b="1" dirty="0" smtClean="0">
                <a:solidFill>
                  <a:schemeClr val="tx1"/>
                </a:solidFill>
                <a:latin typeface="Times New Roman" panose="02020603050405020304" pitchFamily="18" charset="0"/>
                <a:cs typeface="Times New Roman" panose="02020603050405020304" pitchFamily="18" charset="0"/>
              </a:rPr>
              <a:t>-методичні матеріали.</a:t>
            </a:r>
          </a:p>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Звірити</a:t>
            </a:r>
            <a:r>
              <a:rPr lang="uk-UA" sz="2000" b="1" dirty="0" smtClean="0">
                <a:solidFill>
                  <a:schemeClr val="tx1"/>
                </a:solidFill>
                <a:latin typeface="Times New Roman" panose="02020603050405020304" pitchFamily="18" charset="0"/>
                <a:cs typeface="Times New Roman" panose="02020603050405020304" pitchFamily="18" charset="0"/>
              </a:rPr>
              <a:t> час на годинниках. </a:t>
            </a:r>
            <a:endParaRPr lang="ru-R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84306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1166" y="0"/>
            <a:ext cx="10680834" cy="904775"/>
          </a:xfrm>
          <a:solidFill>
            <a:srgbClr val="D1F0C8"/>
          </a:solidFill>
        </p:spPr>
        <p:txBody>
          <a:bodyPr>
            <a:normAutofit/>
          </a:bodyPr>
          <a:lstStyle/>
          <a:p>
            <a:pPr algn="ctr"/>
            <a:r>
              <a:rPr lang="uk-UA" sz="2000" b="1" dirty="0" smtClean="0">
                <a:solidFill>
                  <a:srgbClr val="C00000"/>
                </a:solidFill>
                <a:latin typeface="Times New Roman" panose="02020603050405020304" pitchFamily="18" charset="0"/>
                <a:cs typeface="Times New Roman" panose="02020603050405020304" pitchFamily="18" charset="0"/>
              </a:rPr>
              <a:t>У ДЕНЬ ПРОВЕДЕННЯ ЗОВНІШНЬОГО НЕЗАЛЕЖНОГО ОЦІНЮВАННЯ</a:t>
            </a:r>
            <a:r>
              <a:rPr lang="ru-RU" sz="2000" b="1" dirty="0" smtClean="0">
                <a:solidFill>
                  <a:srgbClr val="C00000"/>
                </a:solidFill>
                <a:latin typeface="Times New Roman" panose="02020603050405020304" pitchFamily="18" charset="0"/>
                <a:cs typeface="Times New Roman" panose="02020603050405020304" pitchFamily="18" charset="0"/>
              </a:rPr>
              <a:t/>
            </a:r>
            <a:br>
              <a:rPr lang="ru-RU" sz="2000" b="1" dirty="0" smtClean="0">
                <a:solidFill>
                  <a:srgbClr val="C00000"/>
                </a:solidFill>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3308287461"/>
              </p:ext>
            </p:extLst>
          </p:nvPr>
        </p:nvGraphicFramePr>
        <p:xfrm>
          <a:off x="1865697" y="1443789"/>
          <a:ext cx="8460606" cy="4050433"/>
        </p:xfrm>
        <a:graphic>
          <a:graphicData uri="http://schemas.openxmlformats.org/drawingml/2006/table">
            <a:tbl>
              <a:tblPr firstRow="1" bandRow="1">
                <a:tableStyleId>{5C22544A-7EE6-4342-B048-85BDC9FD1C3A}</a:tableStyleId>
              </a:tblPr>
              <a:tblGrid>
                <a:gridCol w="8460606">
                  <a:extLst>
                    <a:ext uri="{9D8B030D-6E8A-4147-A177-3AD203B41FA5}">
                      <a16:colId xmlns:a16="http://schemas.microsoft.com/office/drawing/2014/main" xmlns="" val="1970268966"/>
                    </a:ext>
                  </a:extLst>
                </a:gridCol>
              </a:tblGrid>
              <a:tr h="606193">
                <a:tc>
                  <a:txBody>
                    <a:bodyPr/>
                    <a:lstStyle/>
                    <a:p>
                      <a:pPr algn="ctr"/>
                      <a:r>
                        <a:rPr lang="uk-UA" sz="2800" baseline="0" dirty="0" smtClean="0">
                          <a:solidFill>
                            <a:srgbClr val="FF0000"/>
                          </a:solidFill>
                          <a:effectLst/>
                          <a:latin typeface="Times New Roman" panose="02020603050405020304" pitchFamily="18" charset="0"/>
                          <a:cs typeface="Times New Roman" panose="02020603050405020304" pitchFamily="18" charset="0"/>
                        </a:rPr>
                        <a:t>09.45 – 10.15</a:t>
                      </a:r>
                      <a:endParaRPr lang="ru-RU" sz="2800" dirty="0">
                        <a:solidFill>
                          <a:srgbClr val="FF0000"/>
                        </a:solidFill>
                        <a:effectLst/>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xmlns="" val="548802326"/>
                  </a:ext>
                </a:extLst>
              </a:tr>
              <a:tr h="2023125">
                <a:tc>
                  <a:txBody>
                    <a:bodyPr/>
                    <a:lstStyle/>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Перевірити</a:t>
                      </a:r>
                      <a:r>
                        <a:rPr lang="uk-UA" sz="2000" b="1" dirty="0" smtClean="0">
                          <a:solidFill>
                            <a:schemeClr val="tx1"/>
                          </a:solidFill>
                          <a:latin typeface="Times New Roman" panose="02020603050405020304" pitchFamily="18" charset="0"/>
                          <a:cs typeface="Times New Roman" panose="02020603050405020304" pitchFamily="18" charset="0"/>
                        </a:rPr>
                        <a:t> готовність аудиторії до проведення ЗНО.</a:t>
                      </a:r>
                    </a:p>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Переконатися</a:t>
                      </a:r>
                      <a:r>
                        <a:rPr lang="uk-UA" sz="2000" b="1" dirty="0" smtClean="0">
                          <a:solidFill>
                            <a:schemeClr val="tx1"/>
                          </a:solidFill>
                          <a:latin typeface="Times New Roman" panose="02020603050405020304" pitchFamily="18" charset="0"/>
                          <a:cs typeface="Times New Roman" panose="02020603050405020304" pitchFamily="18" charset="0"/>
                        </a:rPr>
                        <a:t> у відсутності факторів, що можуть вплинути на об</a:t>
                      </a:r>
                      <a:r>
                        <a:rPr lang="en-US" sz="2000" b="1" dirty="0" smtClean="0">
                          <a:solidFill>
                            <a:schemeClr val="tx1"/>
                          </a:solidFill>
                          <a:latin typeface="Times New Roman" panose="02020603050405020304" pitchFamily="18" charset="0"/>
                          <a:cs typeface="Times New Roman" panose="02020603050405020304" pitchFamily="18" charset="0"/>
                        </a:rPr>
                        <a:t>’</a:t>
                      </a:r>
                      <a:r>
                        <a:rPr lang="uk-UA" sz="2000" b="1" dirty="0" err="1" smtClean="0">
                          <a:solidFill>
                            <a:schemeClr val="tx1"/>
                          </a:solidFill>
                          <a:latin typeface="Times New Roman" panose="02020603050405020304" pitchFamily="18" charset="0"/>
                          <a:cs typeface="Times New Roman" panose="02020603050405020304" pitchFamily="18" charset="0"/>
                        </a:rPr>
                        <a:t>єктивність</a:t>
                      </a:r>
                      <a:r>
                        <a:rPr lang="uk-UA" sz="2000" b="1" dirty="0" smtClean="0">
                          <a:solidFill>
                            <a:schemeClr val="tx1"/>
                          </a:solidFill>
                          <a:latin typeface="Times New Roman" panose="02020603050405020304" pitchFamily="18" charset="0"/>
                          <a:cs typeface="Times New Roman" panose="02020603050405020304" pitchFamily="18" charset="0"/>
                        </a:rPr>
                        <a:t> проведення ЗНО.</a:t>
                      </a:r>
                    </a:p>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Звірити</a:t>
                      </a:r>
                      <a:r>
                        <a:rPr lang="uk-UA" sz="2000" b="1" dirty="0" smtClean="0">
                          <a:solidFill>
                            <a:schemeClr val="tx1"/>
                          </a:solidFill>
                          <a:latin typeface="Times New Roman" panose="02020603050405020304" pitchFamily="18" charset="0"/>
                          <a:cs typeface="Times New Roman" panose="02020603050405020304" pitchFamily="18" charset="0"/>
                        </a:rPr>
                        <a:t> час на годиннику в аудиторії зі своїм годинником.</a:t>
                      </a:r>
                    </a:p>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Розмістити**</a:t>
                      </a:r>
                      <a:r>
                        <a:rPr lang="uk-UA" sz="2000" b="1" dirty="0" smtClean="0">
                          <a:solidFill>
                            <a:schemeClr val="tx1"/>
                          </a:solidFill>
                          <a:latin typeface="Times New Roman" panose="02020603050405020304" pitchFamily="18" charset="0"/>
                          <a:cs typeface="Times New Roman" panose="02020603050405020304" pitchFamily="18" charset="0"/>
                        </a:rPr>
                        <a:t> на (біля) вхідних дверях(-ей)</a:t>
                      </a:r>
                      <a:r>
                        <a:rPr lang="uk-UA" sz="2000" b="1" baseline="0" dirty="0" smtClean="0">
                          <a:solidFill>
                            <a:schemeClr val="tx1"/>
                          </a:solidFill>
                          <a:latin typeface="Times New Roman" panose="02020603050405020304" pitchFamily="18" charset="0"/>
                          <a:cs typeface="Times New Roman" panose="02020603050405020304" pitchFamily="18" charset="0"/>
                        </a:rPr>
                        <a:t> до аудиторії </a:t>
                      </a:r>
                      <a:r>
                        <a:rPr lang="uk-UA" sz="2000" b="1" i="1" baseline="0" dirty="0" smtClean="0">
                          <a:solidFill>
                            <a:schemeClr val="tx1"/>
                          </a:solidFill>
                          <a:latin typeface="Times New Roman" panose="02020603050405020304" pitchFamily="18" charset="0"/>
                          <a:cs typeface="Times New Roman" panose="02020603050405020304" pitchFamily="18" charset="0"/>
                        </a:rPr>
                        <a:t>Аудиторний список.</a:t>
                      </a:r>
                    </a:p>
                    <a:p>
                      <a:pPr marL="342900" indent="-342900">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Зробити**</a:t>
                      </a:r>
                      <a:r>
                        <a:rPr lang="uk-UA" sz="2000" b="1" baseline="0" dirty="0" smtClean="0">
                          <a:solidFill>
                            <a:schemeClr val="tx1"/>
                          </a:solidFill>
                          <a:latin typeface="Times New Roman" panose="02020603050405020304" pitchFamily="18" charset="0"/>
                          <a:cs typeface="Times New Roman" panose="02020603050405020304" pitchFamily="18" charset="0"/>
                        </a:rPr>
                        <a:t> на дошці відповідні записи. Тексти записів, а також зразок їх розміщення подано в кінці </a:t>
                      </a:r>
                      <a:r>
                        <a:rPr lang="uk-UA" sz="2000" b="1" i="1" baseline="0" dirty="0" smtClean="0">
                          <a:solidFill>
                            <a:schemeClr val="tx1"/>
                          </a:solidFill>
                          <a:latin typeface="Times New Roman" panose="02020603050405020304" pitchFamily="18" charset="0"/>
                          <a:cs typeface="Times New Roman" panose="02020603050405020304" pitchFamily="18" charset="0"/>
                        </a:rPr>
                        <a:t>Технологічної карти</a:t>
                      </a:r>
                      <a:r>
                        <a:rPr lang="uk-UA" sz="2000" b="1" baseline="0" dirty="0" smtClean="0">
                          <a:solidFill>
                            <a:schemeClr val="tx1"/>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Наклеїти*</a:t>
                      </a:r>
                      <a:r>
                        <a:rPr lang="uk-UA" sz="2000" b="1" baseline="0" dirty="0" smtClean="0">
                          <a:solidFill>
                            <a:schemeClr val="tx1"/>
                          </a:solidFill>
                          <a:latin typeface="Times New Roman" panose="02020603050405020304" pitchFamily="18" charset="0"/>
                          <a:cs typeface="Times New Roman" panose="02020603050405020304" pitchFamily="18" charset="0"/>
                        </a:rPr>
                        <a:t> на робочі місця учасників ЗНО </a:t>
                      </a:r>
                      <a:r>
                        <a:rPr lang="uk-UA" sz="2000" b="1" i="1" baseline="0" dirty="0" smtClean="0">
                          <a:solidFill>
                            <a:schemeClr val="tx1"/>
                          </a:solidFill>
                          <a:latin typeface="Times New Roman" panose="02020603050405020304" pitchFamily="18" charset="0"/>
                          <a:cs typeface="Times New Roman" panose="02020603050405020304" pitchFamily="18" charset="0"/>
                        </a:rPr>
                        <a:t>індивідуальні паперові наліпки.</a:t>
                      </a:r>
                      <a:endParaRPr lang="uk-UA" sz="2000" b="1" i="1" dirty="0" smtClean="0">
                        <a:solidFill>
                          <a:schemeClr val="tx1"/>
                        </a:solidFill>
                        <a:latin typeface="Times New Roman" panose="02020603050405020304" pitchFamily="18" charset="0"/>
                        <a:cs typeface="Times New Roman" panose="02020603050405020304" pitchFamily="18" charset="0"/>
                      </a:endParaRPr>
                    </a:p>
                    <a:p>
                      <a:endParaRPr lang="ru-RU"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1904523195"/>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51" y="0"/>
            <a:ext cx="1472665" cy="904775"/>
          </a:xfrm>
          <a:prstGeom prst="rect">
            <a:avLst/>
          </a:prstGeom>
          <a:solidFill>
            <a:srgbClr val="D1F0C8"/>
          </a:solidFill>
        </p:spPr>
      </p:pic>
    </p:spTree>
    <p:extLst>
      <p:ext uri="{BB962C8B-B14F-4D97-AF65-F5344CB8AC3E}">
        <p14:creationId xmlns:p14="http://schemas.microsoft.com/office/powerpoint/2010/main" xmlns="" val="2268556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1166" y="0"/>
            <a:ext cx="10680834" cy="904775"/>
          </a:xfrm>
          <a:solidFill>
            <a:srgbClr val="D1F0C8"/>
          </a:solidFill>
        </p:spPr>
        <p:txBody>
          <a:bodyPr>
            <a:normAutofit/>
          </a:bodyPr>
          <a:lstStyle/>
          <a:p>
            <a:pPr algn="ctr"/>
            <a:r>
              <a:rPr lang="uk-UA" sz="2000" b="1" dirty="0" smtClean="0">
                <a:solidFill>
                  <a:srgbClr val="C00000"/>
                </a:solidFill>
                <a:latin typeface="Times New Roman" panose="02020603050405020304" pitchFamily="18" charset="0"/>
                <a:cs typeface="Times New Roman" panose="02020603050405020304" pitchFamily="18" charset="0"/>
              </a:rPr>
              <a:t>У ДЕНЬ ПРОВЕДЕННЯ ЗОВНІШНЬОГО НЕЗАЛЕЖНОГО ОЦІНЮВАННЯ</a:t>
            </a:r>
            <a:r>
              <a:rPr lang="ru-RU" sz="2000" b="1" dirty="0" smtClean="0">
                <a:solidFill>
                  <a:srgbClr val="C00000"/>
                </a:solidFill>
                <a:latin typeface="Times New Roman" panose="02020603050405020304" pitchFamily="18" charset="0"/>
                <a:cs typeface="Times New Roman" panose="02020603050405020304" pitchFamily="18" charset="0"/>
              </a:rPr>
              <a:t/>
            </a:r>
            <a:br>
              <a:rPr lang="ru-RU" sz="2000" b="1" dirty="0" smtClean="0">
                <a:solidFill>
                  <a:srgbClr val="C00000"/>
                </a:solidFill>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1169312716"/>
              </p:ext>
            </p:extLst>
          </p:nvPr>
        </p:nvGraphicFramePr>
        <p:xfrm>
          <a:off x="19252" y="904775"/>
          <a:ext cx="12172748" cy="5855368"/>
        </p:xfrm>
        <a:graphic>
          <a:graphicData uri="http://schemas.openxmlformats.org/drawingml/2006/table">
            <a:tbl>
              <a:tblPr firstRow="1" bandRow="1">
                <a:tableStyleId>{5C22544A-7EE6-4342-B048-85BDC9FD1C3A}</a:tableStyleId>
              </a:tblPr>
              <a:tblGrid>
                <a:gridCol w="12172748">
                  <a:extLst>
                    <a:ext uri="{9D8B030D-6E8A-4147-A177-3AD203B41FA5}">
                      <a16:colId xmlns:a16="http://schemas.microsoft.com/office/drawing/2014/main" xmlns="" val="1970268966"/>
                    </a:ext>
                  </a:extLst>
                </a:gridCol>
              </a:tblGrid>
              <a:tr h="582328">
                <a:tc>
                  <a:txBody>
                    <a:bodyPr/>
                    <a:lstStyle/>
                    <a:p>
                      <a:pPr algn="ctr"/>
                      <a:r>
                        <a:rPr lang="uk-UA" sz="2800" dirty="0" smtClean="0">
                          <a:solidFill>
                            <a:srgbClr val="FF0000"/>
                          </a:solidFill>
                          <a:effectLst/>
                          <a:latin typeface="Times New Roman" panose="02020603050405020304" pitchFamily="18" charset="0"/>
                          <a:cs typeface="Times New Roman" panose="02020603050405020304" pitchFamily="18" charset="0"/>
                        </a:rPr>
                        <a:t>10.15</a:t>
                      </a:r>
                      <a:r>
                        <a:rPr lang="uk-UA" sz="2800" baseline="0" dirty="0" smtClean="0">
                          <a:solidFill>
                            <a:srgbClr val="FF0000"/>
                          </a:solidFill>
                          <a:effectLst/>
                          <a:latin typeface="Times New Roman" panose="02020603050405020304" pitchFamily="18" charset="0"/>
                          <a:cs typeface="Times New Roman" panose="02020603050405020304" pitchFamily="18" charset="0"/>
                        </a:rPr>
                        <a:t> – 11.00</a:t>
                      </a:r>
                      <a:endParaRPr lang="ru-RU" sz="2800" dirty="0">
                        <a:solidFill>
                          <a:srgbClr val="FF0000"/>
                        </a:solidFill>
                        <a:effectLst/>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xmlns="" val="548802326"/>
                  </a:ext>
                </a:extLst>
              </a:tr>
              <a:tr h="5240956">
                <a:tc>
                  <a:txBody>
                    <a:bodyPr/>
                    <a:lstStyle/>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Організувати** </a:t>
                      </a:r>
                      <a:r>
                        <a:rPr lang="uk-UA" sz="2000" b="1" dirty="0" smtClean="0">
                          <a:solidFill>
                            <a:schemeClr val="tx1"/>
                          </a:solidFill>
                          <a:latin typeface="Times New Roman" panose="02020603050405020304" pitchFamily="18" charset="0"/>
                          <a:cs typeface="Times New Roman" panose="02020603050405020304" pitchFamily="18" charset="0"/>
                        </a:rPr>
                        <a:t>відповідно до </a:t>
                      </a:r>
                      <a:r>
                        <a:rPr lang="uk-UA" sz="2000" b="1" i="1" dirty="0" smtClean="0">
                          <a:solidFill>
                            <a:schemeClr val="tx1"/>
                          </a:solidFill>
                          <a:latin typeface="Times New Roman" panose="02020603050405020304" pitchFamily="18" charset="0"/>
                          <a:cs typeface="Times New Roman" panose="02020603050405020304" pitchFamily="18" charset="0"/>
                        </a:rPr>
                        <a:t>Аудиторного списку </a:t>
                      </a:r>
                      <a:r>
                        <a:rPr lang="uk-UA" sz="2000" b="1" dirty="0" smtClean="0">
                          <a:solidFill>
                            <a:schemeClr val="tx1"/>
                          </a:solidFill>
                          <a:latin typeface="Times New Roman" panose="02020603050405020304" pitchFamily="18" charset="0"/>
                          <a:cs typeface="Times New Roman" panose="02020603050405020304" pitchFamily="18" charset="0"/>
                        </a:rPr>
                        <a:t>вхід учасників до аудиторії, ідентифікуючи їх за документом, що посвідчує особу.</a:t>
                      </a:r>
                    </a:p>
                    <a:p>
                      <a:r>
                        <a:rPr lang="uk-UA" sz="2000" b="1" dirty="0" smtClean="0">
                          <a:solidFill>
                            <a:srgbClr val="C00000"/>
                          </a:solidFill>
                          <a:latin typeface="Times New Roman" panose="02020603050405020304" pitchFamily="18" charset="0"/>
                          <a:cs typeface="Times New Roman" panose="02020603050405020304" pitchFamily="18" charset="0"/>
                        </a:rPr>
                        <a:t>УВАГА!</a:t>
                      </a:r>
                      <a:r>
                        <a:rPr lang="uk-UA" sz="2000" b="1" baseline="0" dirty="0" smtClean="0">
                          <a:solidFill>
                            <a:srgbClr val="C00000"/>
                          </a:solidFill>
                          <a:latin typeface="Times New Roman" panose="02020603050405020304" pitchFamily="18" charset="0"/>
                          <a:cs typeface="Times New Roman" panose="02020603050405020304" pitchFamily="18" charset="0"/>
                        </a:rPr>
                        <a:t> </a:t>
                      </a:r>
                      <a:r>
                        <a:rPr lang="uk-UA" sz="2000" b="1" baseline="0" dirty="0" smtClean="0">
                          <a:solidFill>
                            <a:schemeClr val="tx1"/>
                          </a:solidFill>
                          <a:latin typeface="Times New Roman" panose="02020603050405020304" pitchFamily="18" charset="0"/>
                          <a:cs typeface="Times New Roman" panose="02020603050405020304" pitchFamily="18" charset="0"/>
                        </a:rPr>
                        <a:t>Інструктор має порівняти зовнішність учасника із зображенням на фотокартці в документі, що посвідчує особу. У разі виникнення сумнівів щодо особи повідомити відповідальному за пункт ЗНО.</a:t>
                      </a:r>
                    </a:p>
                    <a:p>
                      <a:r>
                        <a:rPr lang="uk-UA" sz="2000" b="1" baseline="0" dirty="0" smtClean="0">
                          <a:solidFill>
                            <a:schemeClr val="tx1"/>
                          </a:solidFill>
                          <a:latin typeface="Times New Roman" panose="02020603050405020304" pitchFamily="18" charset="0"/>
                          <a:cs typeface="Times New Roman" panose="02020603050405020304" pitchFamily="18" charset="0"/>
                        </a:rPr>
                        <a:t>Якщо учасник </a:t>
                      </a:r>
                      <a:r>
                        <a:rPr lang="uk-UA" sz="2000" b="1" baseline="0" dirty="0" err="1" smtClean="0">
                          <a:solidFill>
                            <a:schemeClr val="tx1"/>
                          </a:solidFill>
                          <a:latin typeface="Times New Roman" panose="02020603050405020304" pitchFamily="18" charset="0"/>
                          <a:cs typeface="Times New Roman" panose="02020603050405020304" pitchFamily="18" charset="0"/>
                        </a:rPr>
                        <a:t>пред</a:t>
                      </a:r>
                      <a:r>
                        <a:rPr lang="en-US" sz="2000" b="1" baseline="0" dirty="0" smtClean="0">
                          <a:solidFill>
                            <a:schemeClr val="tx1"/>
                          </a:solidFill>
                          <a:latin typeface="Times New Roman" panose="02020603050405020304" pitchFamily="18" charset="0"/>
                          <a:cs typeface="Times New Roman" panose="02020603050405020304" pitchFamily="18" charset="0"/>
                        </a:rPr>
                        <a:t>’</a:t>
                      </a:r>
                      <a:r>
                        <a:rPr lang="uk-UA" sz="2000" b="1" baseline="0" dirty="0" smtClean="0">
                          <a:solidFill>
                            <a:schemeClr val="tx1"/>
                          </a:solidFill>
                          <a:latin typeface="Times New Roman" panose="02020603050405020304" pitchFamily="18" charset="0"/>
                          <a:cs typeface="Times New Roman" panose="02020603050405020304" pitchFamily="18" charset="0"/>
                        </a:rPr>
                        <a:t>являє на вході до аудиторії цифровий документ, старший інструктор/інструктор через чергового  викликає відповідального за пункт ЗНО або помічника відповідального за пункт ЗНО для перевірки вірогідності документа.</a:t>
                      </a:r>
                    </a:p>
                    <a:p>
                      <a:pPr algn="ctr"/>
                      <a:r>
                        <a:rPr lang="uk-UA" sz="2000" b="1" baseline="0" dirty="0" smtClean="0">
                          <a:solidFill>
                            <a:srgbClr val="C00000"/>
                          </a:solidFill>
                          <a:latin typeface="Times New Roman" panose="02020603050405020304" pitchFamily="18" charset="0"/>
                          <a:cs typeface="Times New Roman" panose="02020603050405020304" pitchFamily="18" charset="0"/>
                        </a:rPr>
                        <a:t>Заборонено пересаджувати учасника на інше місце!</a:t>
                      </a:r>
                    </a:p>
                    <a:p>
                      <a:pPr marL="342900" indent="-342900" algn="l">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Попередити** </a:t>
                      </a:r>
                      <a:r>
                        <a:rPr lang="uk-UA" sz="2000" b="1" dirty="0" smtClean="0">
                          <a:solidFill>
                            <a:schemeClr val="tx1"/>
                          </a:solidFill>
                          <a:latin typeface="Times New Roman" panose="02020603050405020304" pitchFamily="18" charset="0"/>
                          <a:cs typeface="Times New Roman" panose="02020603050405020304" pitchFamily="18" charset="0"/>
                        </a:rPr>
                        <a:t>учасників про необхідність залишити речі, не передбачені процедурою проведення ЗНО (верхній одяг, парасольки, сумки, книжки, калькулятори, вимкнуті мобільні телефони, інші засоби зв</a:t>
                      </a:r>
                      <a:r>
                        <a:rPr lang="en-US" sz="2000" b="1" dirty="0" smtClean="0">
                          <a:solidFill>
                            <a:schemeClr val="tx1"/>
                          </a:solidFill>
                          <a:latin typeface="Times New Roman" panose="02020603050405020304" pitchFamily="18" charset="0"/>
                          <a:cs typeface="Times New Roman" panose="02020603050405020304" pitchFamily="18" charset="0"/>
                        </a:rPr>
                        <a:t>’</a:t>
                      </a:r>
                      <a:r>
                        <a:rPr lang="uk-UA" sz="2000" b="1" dirty="0" err="1" smtClean="0">
                          <a:solidFill>
                            <a:schemeClr val="tx1"/>
                          </a:solidFill>
                          <a:latin typeface="Times New Roman" panose="02020603050405020304" pitchFamily="18" charset="0"/>
                          <a:cs typeface="Times New Roman" panose="02020603050405020304" pitchFamily="18" charset="0"/>
                        </a:rPr>
                        <a:t>язку</a:t>
                      </a:r>
                      <a:r>
                        <a:rPr lang="uk-UA" sz="2000" b="1" dirty="0" smtClean="0">
                          <a:solidFill>
                            <a:schemeClr val="tx1"/>
                          </a:solidFill>
                          <a:latin typeface="Times New Roman" panose="02020603050405020304" pitchFamily="18" charset="0"/>
                          <a:cs typeface="Times New Roman" panose="02020603050405020304" pitchFamily="18" charset="0"/>
                        </a:rPr>
                        <a:t>, пристрої</a:t>
                      </a:r>
                      <a:r>
                        <a:rPr lang="uk-UA" sz="2000" b="1" baseline="0" dirty="0" smtClean="0">
                          <a:solidFill>
                            <a:schemeClr val="tx1"/>
                          </a:solidFill>
                          <a:latin typeface="Times New Roman" panose="02020603050405020304" pitchFamily="18" charset="0"/>
                          <a:cs typeface="Times New Roman" panose="02020603050405020304" pitchFamily="18" charset="0"/>
                        </a:rPr>
                        <a:t> зчитування, обробки, збереження та відтворення інформації, а також окремі елементи, які можуть бути складовими відповідних технічних засобів чи пристроїв, друковані чи рукописні матеріали), </a:t>
                      </a:r>
                      <a:r>
                        <a:rPr lang="uk-UA" sz="2000" b="1" i="1" baseline="0" dirty="0" smtClean="0">
                          <a:solidFill>
                            <a:schemeClr val="tx1"/>
                          </a:solidFill>
                          <a:latin typeface="Times New Roman" panose="02020603050405020304" pitchFamily="18" charset="0"/>
                          <a:cs typeface="Times New Roman" panose="02020603050405020304" pitchFamily="18" charset="0"/>
                        </a:rPr>
                        <a:t>у відведеному для цього в аудиторії місці</a:t>
                      </a:r>
                      <a:r>
                        <a:rPr lang="uk-UA" sz="2000" b="1" baseline="0" dirty="0" smtClean="0">
                          <a:solidFill>
                            <a:schemeClr val="tx1"/>
                          </a:solidFill>
                          <a:latin typeface="Times New Roman" panose="02020603050405020304" pitchFamily="18" charset="0"/>
                          <a:cs typeface="Times New Roman" panose="02020603050405020304" pitchFamily="18" charset="0"/>
                        </a:rPr>
                        <a:t>.</a:t>
                      </a:r>
                      <a:r>
                        <a:rPr lang="uk-UA" sz="2000" b="1" dirty="0" smtClean="0">
                          <a:solidFill>
                            <a:schemeClr val="tx1"/>
                          </a:solidFill>
                          <a:latin typeface="Times New Roman" panose="02020603050405020304" pitchFamily="18" charset="0"/>
                          <a:cs typeface="Times New Roman" panose="02020603050405020304" pitchFamily="18" charset="0"/>
                        </a:rPr>
                        <a:t> </a:t>
                      </a:r>
                    </a:p>
                    <a:p>
                      <a:pPr marL="342900" indent="-342900" algn="l">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Нагадати**</a:t>
                      </a:r>
                      <a:r>
                        <a:rPr lang="uk-UA" sz="2000" b="1" baseline="0" dirty="0" smtClean="0">
                          <a:solidFill>
                            <a:srgbClr val="C00000"/>
                          </a:solidFill>
                          <a:latin typeface="Times New Roman" panose="02020603050405020304" pitchFamily="18" charset="0"/>
                          <a:cs typeface="Times New Roman" panose="02020603050405020304" pitchFamily="18" charset="0"/>
                        </a:rPr>
                        <a:t> </a:t>
                      </a:r>
                      <a:r>
                        <a:rPr lang="uk-UA" sz="2000" b="1" baseline="0" dirty="0" smtClean="0">
                          <a:solidFill>
                            <a:schemeClr val="tx1"/>
                          </a:solidFill>
                          <a:latin typeface="Times New Roman" panose="02020603050405020304" pitchFamily="18" charset="0"/>
                          <a:cs typeface="Times New Roman" panose="02020603050405020304" pitchFamily="18" charset="0"/>
                        </a:rPr>
                        <a:t>учасникам , що про наявність дозволених пристроїв медичного призначення необхідно повідомити працівників пункту ЗНО до початку виконання тесту.</a:t>
                      </a:r>
                    </a:p>
                    <a:p>
                      <a:pPr marL="342900" indent="-342900" algn="l">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Наголосити**</a:t>
                      </a:r>
                      <a:r>
                        <a:rPr lang="uk-UA" sz="2000" b="1" dirty="0" smtClean="0">
                          <a:solidFill>
                            <a:schemeClr val="tx1"/>
                          </a:solidFill>
                          <a:latin typeface="Times New Roman" panose="02020603050405020304" pitchFamily="18" charset="0"/>
                          <a:cs typeface="Times New Roman" panose="02020603050405020304" pitchFamily="18" charset="0"/>
                        </a:rPr>
                        <a:t>, що мобільні телефони та інші технічні засоби слід</a:t>
                      </a:r>
                      <a:r>
                        <a:rPr lang="uk-UA" sz="2000" b="1" baseline="0" dirty="0" smtClean="0">
                          <a:solidFill>
                            <a:schemeClr val="tx1"/>
                          </a:solidFill>
                          <a:latin typeface="Times New Roman" panose="02020603050405020304" pitchFamily="18" charset="0"/>
                          <a:cs typeface="Times New Roman" panose="02020603050405020304" pitchFamily="18" charset="0"/>
                        </a:rPr>
                        <a:t> вимкнути перед тим, як залишити їх у відведеному для цього місці.</a:t>
                      </a:r>
                      <a:r>
                        <a:rPr lang="uk-UA" sz="2000" b="1" dirty="0" smtClean="0">
                          <a:solidFill>
                            <a:schemeClr val="tx1"/>
                          </a:solidFill>
                          <a:latin typeface="Times New Roman" panose="02020603050405020304" pitchFamily="18" charset="0"/>
                          <a:cs typeface="Times New Roman" panose="02020603050405020304" pitchFamily="18" charset="0"/>
                        </a:rPr>
                        <a:t> </a:t>
                      </a:r>
                      <a:endParaRPr lang="ru-RU"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1904523195"/>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51" y="0"/>
            <a:ext cx="1472665" cy="904775"/>
          </a:xfrm>
          <a:prstGeom prst="rect">
            <a:avLst/>
          </a:prstGeom>
          <a:solidFill>
            <a:srgbClr val="D1F0C8"/>
          </a:solidFill>
        </p:spPr>
      </p:pic>
    </p:spTree>
    <p:extLst>
      <p:ext uri="{BB962C8B-B14F-4D97-AF65-F5344CB8AC3E}">
        <p14:creationId xmlns:p14="http://schemas.microsoft.com/office/powerpoint/2010/main" xmlns="" val="3571239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1166" y="0"/>
            <a:ext cx="10116151" cy="904775"/>
          </a:xfrm>
          <a:solidFill>
            <a:srgbClr val="D1F0C8"/>
          </a:solidFill>
        </p:spPr>
        <p:txBody>
          <a:bodyPr>
            <a:normAutofit/>
          </a:bodyPr>
          <a:lstStyle/>
          <a:p>
            <a:pPr algn="ctr"/>
            <a:r>
              <a:rPr lang="uk-UA" sz="2000" b="1" dirty="0" smtClean="0">
                <a:solidFill>
                  <a:srgbClr val="C00000"/>
                </a:solidFill>
                <a:latin typeface="Times New Roman" panose="02020603050405020304" pitchFamily="18" charset="0"/>
                <a:cs typeface="Times New Roman" panose="02020603050405020304" pitchFamily="18" charset="0"/>
              </a:rPr>
              <a:t>У ДЕНЬ ПРОВЕДЕННЯ ЗОВНІШНЬОГО НЕЗАЛЕЖНОГО ОЦІНЮВАННЯ</a:t>
            </a:r>
            <a:r>
              <a:rPr lang="ru-RU" sz="2000" b="1" dirty="0" smtClean="0">
                <a:solidFill>
                  <a:srgbClr val="C00000"/>
                </a:solidFill>
                <a:latin typeface="Times New Roman" panose="02020603050405020304" pitchFamily="18" charset="0"/>
                <a:cs typeface="Times New Roman" panose="02020603050405020304" pitchFamily="18" charset="0"/>
              </a:rPr>
              <a:t/>
            </a:r>
            <a:br>
              <a:rPr lang="ru-RU" sz="2000" b="1" dirty="0" smtClean="0">
                <a:solidFill>
                  <a:srgbClr val="C00000"/>
                </a:solidFill>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1489955725"/>
              </p:ext>
            </p:extLst>
          </p:nvPr>
        </p:nvGraphicFramePr>
        <p:xfrm>
          <a:off x="1491916" y="904775"/>
          <a:ext cx="10135401" cy="4064040"/>
        </p:xfrm>
        <a:graphic>
          <a:graphicData uri="http://schemas.openxmlformats.org/drawingml/2006/table">
            <a:tbl>
              <a:tblPr firstRow="1" bandRow="1">
                <a:tableStyleId>{5C22544A-7EE6-4342-B048-85BDC9FD1C3A}</a:tableStyleId>
              </a:tblPr>
              <a:tblGrid>
                <a:gridCol w="10135401">
                  <a:extLst>
                    <a:ext uri="{9D8B030D-6E8A-4147-A177-3AD203B41FA5}">
                      <a16:colId xmlns:a16="http://schemas.microsoft.com/office/drawing/2014/main" xmlns="" val="1970268966"/>
                    </a:ext>
                  </a:extLst>
                </a:gridCol>
              </a:tblGrid>
              <a:tr h="575739">
                <a:tc>
                  <a:txBody>
                    <a:bodyPr/>
                    <a:lstStyle/>
                    <a:p>
                      <a:pPr algn="ctr"/>
                      <a:r>
                        <a:rPr lang="uk-UA" sz="2800" dirty="0" smtClean="0">
                          <a:solidFill>
                            <a:srgbClr val="FF0000"/>
                          </a:solidFill>
                          <a:effectLst/>
                          <a:latin typeface="Times New Roman" panose="02020603050405020304" pitchFamily="18" charset="0"/>
                          <a:cs typeface="Times New Roman" panose="02020603050405020304" pitchFamily="18" charset="0"/>
                        </a:rPr>
                        <a:t>10.30</a:t>
                      </a:r>
                      <a:r>
                        <a:rPr lang="uk-UA" sz="2800" baseline="0" dirty="0" smtClean="0">
                          <a:solidFill>
                            <a:srgbClr val="FF0000"/>
                          </a:solidFill>
                          <a:effectLst/>
                          <a:latin typeface="Times New Roman" panose="02020603050405020304" pitchFamily="18" charset="0"/>
                          <a:cs typeface="Times New Roman" panose="02020603050405020304" pitchFamily="18" charset="0"/>
                        </a:rPr>
                        <a:t> – 11.00</a:t>
                      </a:r>
                      <a:endParaRPr lang="ru-RU" sz="2800" dirty="0">
                        <a:solidFill>
                          <a:srgbClr val="FF0000"/>
                        </a:solidFill>
                        <a:effectLst/>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xmlns="" val="548802326"/>
                  </a:ext>
                </a:extLst>
              </a:tr>
              <a:tr h="3488301">
                <a:tc>
                  <a:txBody>
                    <a:bodyPr/>
                    <a:lstStyle/>
                    <a:p>
                      <a:pPr marL="0" indent="0" algn="ctr">
                        <a:buFont typeface="Wingdings" panose="05000000000000000000" pitchFamily="2" charset="2"/>
                        <a:buNone/>
                      </a:pPr>
                      <a:r>
                        <a:rPr lang="uk-UA" sz="2000" b="1" dirty="0" smtClean="0">
                          <a:solidFill>
                            <a:schemeClr val="tx1"/>
                          </a:solidFill>
                          <a:latin typeface="Times New Roman" panose="02020603050405020304" pitchFamily="18" charset="0"/>
                          <a:cs typeface="Times New Roman" panose="02020603050405020304" pitchFamily="18" charset="0"/>
                        </a:rPr>
                        <a:t>У</a:t>
                      </a:r>
                      <a:r>
                        <a:rPr lang="uk-UA" sz="2000" b="1" baseline="0" dirty="0" smtClean="0">
                          <a:solidFill>
                            <a:schemeClr val="tx1"/>
                          </a:solidFill>
                          <a:latin typeface="Times New Roman" panose="02020603050405020304" pitchFamily="18" charset="0"/>
                          <a:cs typeface="Times New Roman" panose="02020603050405020304" pitchFamily="18" charset="0"/>
                        </a:rPr>
                        <a:t> приміщенні, де проходила нарада, у присутності відповідального за пункт ЗНО, уповноваженої особи Українського центру оцінювання якості освіти, старших інструкторів і громадських спостерігачів:</a:t>
                      </a:r>
                    </a:p>
                    <a:p>
                      <a:pPr marL="342900" indent="-342900" algn="l">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Переконатися*</a:t>
                      </a:r>
                      <a:r>
                        <a:rPr lang="uk-UA" sz="2000" b="1" baseline="0" dirty="0" smtClean="0">
                          <a:solidFill>
                            <a:schemeClr val="tx1"/>
                          </a:solidFill>
                          <a:latin typeface="Times New Roman" panose="02020603050405020304" pitchFamily="18" charset="0"/>
                          <a:cs typeface="Times New Roman" panose="02020603050405020304" pitchFamily="18" charset="0"/>
                        </a:rPr>
                        <a:t> в неушкодженості опломбованого(-</a:t>
                      </a:r>
                      <a:r>
                        <a:rPr lang="uk-UA" sz="2000" b="1" baseline="0" dirty="0" err="1" smtClean="0">
                          <a:solidFill>
                            <a:schemeClr val="tx1"/>
                          </a:solidFill>
                          <a:latin typeface="Times New Roman" panose="02020603050405020304" pitchFamily="18" charset="0"/>
                          <a:cs typeface="Times New Roman" panose="02020603050405020304" pitchFamily="18" charset="0"/>
                        </a:rPr>
                        <a:t>их</a:t>
                      </a:r>
                      <a:r>
                        <a:rPr lang="uk-UA" sz="2000" b="1" baseline="0" dirty="0" smtClean="0">
                          <a:solidFill>
                            <a:schemeClr val="tx1"/>
                          </a:solidFill>
                          <a:latin typeface="Times New Roman" panose="02020603050405020304" pitchFamily="18" charset="0"/>
                          <a:cs typeface="Times New Roman" panose="02020603050405020304" pitchFamily="18" charset="0"/>
                        </a:rPr>
                        <a:t>) контейнера(-</a:t>
                      </a:r>
                      <a:r>
                        <a:rPr lang="uk-UA" sz="2000" b="1" baseline="0" dirty="0" err="1" smtClean="0">
                          <a:solidFill>
                            <a:schemeClr val="tx1"/>
                          </a:solidFill>
                          <a:latin typeface="Times New Roman" panose="02020603050405020304" pitchFamily="18" charset="0"/>
                          <a:cs typeface="Times New Roman" panose="02020603050405020304" pitchFamily="18" charset="0"/>
                        </a:rPr>
                        <a:t>ів</a:t>
                      </a:r>
                      <a:r>
                        <a:rPr lang="uk-UA" sz="2000" b="1" baseline="0" dirty="0" smtClean="0">
                          <a:solidFill>
                            <a:schemeClr val="tx1"/>
                          </a:solidFill>
                          <a:latin typeface="Times New Roman" panose="02020603050405020304" pitchFamily="18" charset="0"/>
                          <a:cs typeface="Times New Roman" panose="02020603050405020304" pitchFamily="18" charset="0"/>
                        </a:rPr>
                        <a:t>) з аудиторними пакетами.</a:t>
                      </a:r>
                    </a:p>
                    <a:p>
                      <a:pPr marL="342900" indent="-342900" algn="l">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Отримати* </a:t>
                      </a:r>
                      <a:r>
                        <a:rPr lang="uk-UA" sz="2000" b="1" i="1" baseline="0" dirty="0" smtClean="0">
                          <a:solidFill>
                            <a:schemeClr val="tx1"/>
                          </a:solidFill>
                          <a:latin typeface="Times New Roman" panose="02020603050405020304" pitchFamily="18" charset="0"/>
                          <a:cs typeface="Times New Roman" panose="02020603050405020304" pitchFamily="18" charset="0"/>
                        </a:rPr>
                        <a:t>Аудиторний пакет.</a:t>
                      </a:r>
                    </a:p>
                    <a:p>
                      <a:pPr marL="342900" indent="-342900" algn="l">
                        <a:buFont typeface="Wingdings" panose="05000000000000000000" pitchFamily="2" charset="2"/>
                        <a:buChar char="Ø"/>
                      </a:pPr>
                      <a:r>
                        <a:rPr lang="uk-UA" sz="2000" b="1" i="0" baseline="0" dirty="0" smtClean="0">
                          <a:solidFill>
                            <a:srgbClr val="C00000"/>
                          </a:solidFill>
                          <a:latin typeface="Times New Roman" panose="02020603050405020304" pitchFamily="18" charset="0"/>
                          <a:cs typeface="Times New Roman" panose="02020603050405020304" pitchFamily="18" charset="0"/>
                        </a:rPr>
                        <a:t>Пересвідчитися*</a:t>
                      </a:r>
                      <a:r>
                        <a:rPr lang="uk-UA" sz="2000" b="1" i="0" baseline="0" dirty="0" smtClean="0">
                          <a:solidFill>
                            <a:schemeClr val="tx1"/>
                          </a:solidFill>
                          <a:latin typeface="Times New Roman" panose="02020603050405020304" pitchFamily="18" charset="0"/>
                          <a:cs typeface="Times New Roman" panose="02020603050405020304" pitchFamily="18" charset="0"/>
                        </a:rPr>
                        <a:t>, що дані, зазначені в </a:t>
                      </a:r>
                      <a:r>
                        <a:rPr lang="uk-UA" sz="2000" b="1" i="1" baseline="0" dirty="0" smtClean="0">
                          <a:solidFill>
                            <a:schemeClr val="tx1"/>
                          </a:solidFill>
                          <a:latin typeface="Times New Roman" panose="02020603050405020304" pitchFamily="18" charset="0"/>
                          <a:cs typeface="Times New Roman" panose="02020603050405020304" pitchFamily="18" charset="0"/>
                        </a:rPr>
                        <a:t>Аудиторному протоколі</a:t>
                      </a:r>
                      <a:r>
                        <a:rPr lang="uk-UA" sz="2000" b="1" i="0" baseline="0" dirty="0" smtClean="0">
                          <a:solidFill>
                            <a:schemeClr val="tx1"/>
                          </a:solidFill>
                          <a:latin typeface="Times New Roman" panose="02020603050405020304" pitchFamily="18" charset="0"/>
                          <a:cs typeface="Times New Roman" panose="02020603050405020304" pitchFamily="18" charset="0"/>
                        </a:rPr>
                        <a:t>, відповідають даним, зазначеним на лицьовому боці аудиторного пакета.</a:t>
                      </a:r>
                    </a:p>
                    <a:p>
                      <a:pPr marL="342900" indent="-342900" algn="l">
                        <a:buFont typeface="Wingdings" panose="05000000000000000000" pitchFamily="2" charset="2"/>
                        <a:buChar char="Ø"/>
                      </a:pPr>
                      <a:r>
                        <a:rPr lang="uk-UA" sz="2000" b="1" i="0" baseline="0" dirty="0" smtClean="0">
                          <a:solidFill>
                            <a:srgbClr val="C00000"/>
                          </a:solidFill>
                          <a:latin typeface="Times New Roman" panose="02020603050405020304" pitchFamily="18" charset="0"/>
                          <a:cs typeface="Times New Roman" panose="02020603050405020304" pitchFamily="18" charset="0"/>
                        </a:rPr>
                        <a:t>Засвідчити*</a:t>
                      </a:r>
                      <a:r>
                        <a:rPr lang="uk-UA" sz="2000" b="1" i="0" baseline="0" dirty="0" smtClean="0">
                          <a:solidFill>
                            <a:schemeClr val="tx1"/>
                          </a:solidFill>
                          <a:latin typeface="Times New Roman" panose="02020603050405020304" pitchFamily="18" charset="0"/>
                          <a:cs typeface="Times New Roman" panose="02020603050405020304" pitchFamily="18" charset="0"/>
                        </a:rPr>
                        <a:t> підписом факт отримання неушкодженого аудиторного пакета у </a:t>
                      </a:r>
                      <a:r>
                        <a:rPr lang="uk-UA" sz="2000" b="1" i="1" baseline="0" dirty="0" smtClean="0">
                          <a:solidFill>
                            <a:schemeClr val="tx1"/>
                          </a:solidFill>
                          <a:latin typeface="Times New Roman" panose="02020603050405020304" pitchFamily="18" charset="0"/>
                          <a:cs typeface="Times New Roman" panose="02020603050405020304" pitchFamily="18" charset="0"/>
                        </a:rPr>
                        <a:t>Відомості видавання/приймання </a:t>
                      </a:r>
                      <a:r>
                        <a:rPr lang="uk-UA" sz="2000" b="1" i="0" baseline="0" dirty="0" smtClean="0">
                          <a:solidFill>
                            <a:schemeClr val="tx1"/>
                          </a:solidFill>
                          <a:latin typeface="Times New Roman" panose="02020603050405020304" pitchFamily="18" charset="0"/>
                          <a:cs typeface="Times New Roman" panose="02020603050405020304" pitchFamily="18" charset="0"/>
                        </a:rPr>
                        <a:t>аудиторних пакетів.</a:t>
                      </a:r>
                      <a:endParaRPr lang="ru-RU" sz="2000" b="1" i="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1904523195"/>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51" y="0"/>
            <a:ext cx="1472665" cy="904775"/>
          </a:xfrm>
          <a:prstGeom prst="rect">
            <a:avLst/>
          </a:prstGeom>
          <a:solidFill>
            <a:srgbClr val="D1F0C8"/>
          </a:solidFill>
        </p:spPr>
      </p:pic>
      <p:sp>
        <p:nvSpPr>
          <p:cNvPr id="3" name="Прямокутник 2"/>
          <p:cNvSpPr/>
          <p:nvPr/>
        </p:nvSpPr>
        <p:spPr>
          <a:xfrm>
            <a:off x="1491916" y="5175849"/>
            <a:ext cx="10135401" cy="81088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C00000"/>
                </a:solidFill>
                <a:latin typeface="Times New Roman" panose="02020603050405020304" pitchFamily="18" charset="0"/>
                <a:cs typeface="Times New Roman" panose="02020603050405020304" pitchFamily="18" charset="0"/>
              </a:rPr>
              <a:t>Заборонено відкривати аудиторний пакет до початку зовнішнього оцінювання!</a:t>
            </a:r>
            <a:r>
              <a:rPr lang="uk-UA" b="1" dirty="0" smtClean="0">
                <a:solidFill>
                  <a:srgbClr val="C00000"/>
                </a:solidFill>
              </a:rPr>
              <a:t> </a:t>
            </a:r>
            <a:endParaRPr lang="ru-RU" b="1" dirty="0">
              <a:solidFill>
                <a:srgbClr val="C00000"/>
              </a:solidFill>
            </a:endParaRPr>
          </a:p>
        </p:txBody>
      </p:sp>
      <p:sp>
        <p:nvSpPr>
          <p:cNvPr id="6" name="Прямокутник 5"/>
          <p:cNvSpPr/>
          <p:nvPr/>
        </p:nvSpPr>
        <p:spPr>
          <a:xfrm>
            <a:off x="1491916" y="5986732"/>
            <a:ext cx="10135401" cy="6728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C00000"/>
                </a:solidFill>
                <a:latin typeface="Times New Roman" panose="02020603050405020304" pitchFamily="18" charset="0"/>
                <a:cs typeface="Times New Roman" panose="02020603050405020304" pitchFamily="18" charset="0"/>
              </a:rPr>
              <a:t>Заборонено розголошувати в будь-якій формі інформацію про зміст завдань сертифікаційної роботи!</a:t>
            </a:r>
            <a:endParaRPr lang="ru-RU"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26440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1166" y="0"/>
            <a:ext cx="10680834" cy="904775"/>
          </a:xfrm>
          <a:solidFill>
            <a:srgbClr val="D1F0C8"/>
          </a:solidFill>
        </p:spPr>
        <p:txBody>
          <a:bodyPr>
            <a:normAutofit/>
          </a:bodyPr>
          <a:lstStyle/>
          <a:p>
            <a:r>
              <a:rPr lang="uk-UA" sz="2000" b="1" dirty="0" smtClean="0">
                <a:solidFill>
                  <a:srgbClr val="C00000"/>
                </a:solidFill>
                <a:latin typeface="Times New Roman" panose="02020603050405020304" pitchFamily="18" charset="0"/>
                <a:cs typeface="Times New Roman" panose="02020603050405020304" pitchFamily="18" charset="0"/>
              </a:rPr>
              <a:t>У ДЕНЬ ПРОВЕДЕННЯ ЗОВНІШНЬОГО НЕЗАЛЕЖНОГО ОЦІНЮВАННЯ</a:t>
            </a:r>
            <a:r>
              <a:rPr lang="ru-RU" sz="2000" b="1" dirty="0" smtClean="0">
                <a:solidFill>
                  <a:srgbClr val="C00000"/>
                </a:solidFill>
                <a:latin typeface="Times New Roman" panose="02020603050405020304" pitchFamily="18" charset="0"/>
                <a:cs typeface="Times New Roman" panose="02020603050405020304" pitchFamily="18" charset="0"/>
              </a:rPr>
              <a:t/>
            </a:r>
            <a:br>
              <a:rPr lang="ru-RU" sz="2000" b="1" dirty="0" smtClean="0">
                <a:solidFill>
                  <a:srgbClr val="C00000"/>
                </a:solidFill>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686047871"/>
              </p:ext>
            </p:extLst>
          </p:nvPr>
        </p:nvGraphicFramePr>
        <p:xfrm>
          <a:off x="19252" y="904775"/>
          <a:ext cx="12172748" cy="5759116"/>
        </p:xfrm>
        <a:graphic>
          <a:graphicData uri="http://schemas.openxmlformats.org/drawingml/2006/table">
            <a:tbl>
              <a:tblPr firstRow="1" bandRow="1">
                <a:tableStyleId>{5C22544A-7EE6-4342-B048-85BDC9FD1C3A}</a:tableStyleId>
              </a:tblPr>
              <a:tblGrid>
                <a:gridCol w="12172748">
                  <a:extLst>
                    <a:ext uri="{9D8B030D-6E8A-4147-A177-3AD203B41FA5}">
                      <a16:colId xmlns:a16="http://schemas.microsoft.com/office/drawing/2014/main" xmlns="" val="1970268966"/>
                    </a:ext>
                  </a:extLst>
                </a:gridCol>
              </a:tblGrid>
              <a:tr h="423511">
                <a:tc>
                  <a:txBody>
                    <a:bodyPr/>
                    <a:lstStyle/>
                    <a:p>
                      <a:pPr algn="ctr"/>
                      <a:r>
                        <a:rPr lang="uk-UA" sz="2800" dirty="0" smtClean="0">
                          <a:solidFill>
                            <a:srgbClr val="FF0000"/>
                          </a:solidFill>
                          <a:effectLst/>
                          <a:latin typeface="Times New Roman" panose="02020603050405020304" pitchFamily="18" charset="0"/>
                          <a:cs typeface="Times New Roman" panose="02020603050405020304" pitchFamily="18" charset="0"/>
                        </a:rPr>
                        <a:t>11.00</a:t>
                      </a:r>
                      <a:r>
                        <a:rPr lang="uk-UA" sz="2800" baseline="0" dirty="0" smtClean="0">
                          <a:solidFill>
                            <a:srgbClr val="FF0000"/>
                          </a:solidFill>
                          <a:effectLst/>
                          <a:latin typeface="Times New Roman" panose="02020603050405020304" pitchFamily="18" charset="0"/>
                          <a:cs typeface="Times New Roman" panose="02020603050405020304" pitchFamily="18" charset="0"/>
                        </a:rPr>
                        <a:t> – 11.30</a:t>
                      </a:r>
                      <a:endParaRPr lang="ru-RU" sz="2800" dirty="0">
                        <a:solidFill>
                          <a:srgbClr val="FF0000"/>
                        </a:solidFill>
                        <a:effectLst/>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xmlns="" val="548802326"/>
                  </a:ext>
                </a:extLst>
              </a:tr>
              <a:tr h="5240956">
                <a:tc>
                  <a:txBody>
                    <a:bodyPr/>
                    <a:lstStyle/>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Перевірити*</a:t>
                      </a:r>
                      <a:r>
                        <a:rPr lang="uk-UA" sz="2000" b="1" dirty="0" smtClean="0">
                          <a:solidFill>
                            <a:schemeClr val="tx1"/>
                          </a:solidFill>
                          <a:latin typeface="Times New Roman" panose="02020603050405020304" pitchFamily="18" charset="0"/>
                          <a:cs typeface="Times New Roman" panose="02020603050405020304" pitchFamily="18" charset="0"/>
                        </a:rPr>
                        <a:t> явку</a:t>
                      </a:r>
                      <a:r>
                        <a:rPr lang="uk-UA" sz="2000" b="1" baseline="0" dirty="0" smtClean="0">
                          <a:solidFill>
                            <a:schemeClr val="tx1"/>
                          </a:solidFill>
                          <a:latin typeface="Times New Roman" panose="02020603050405020304" pitchFamily="18" charset="0"/>
                          <a:cs typeface="Times New Roman" panose="02020603050405020304" pitchFamily="18" charset="0"/>
                        </a:rPr>
                        <a:t> учасників за  списком в Аудиторному протоколі.</a:t>
                      </a:r>
                    </a:p>
                    <a:p>
                      <a:pPr marL="342900" indent="-342900">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Перевірити*</a:t>
                      </a:r>
                      <a:r>
                        <a:rPr lang="uk-UA" sz="2000" b="1" baseline="0" dirty="0" smtClean="0">
                          <a:solidFill>
                            <a:schemeClr val="tx1"/>
                          </a:solidFill>
                          <a:latin typeface="Times New Roman" panose="02020603050405020304" pitchFamily="18" charset="0"/>
                          <a:cs typeface="Times New Roman" panose="02020603050405020304" pitchFamily="18" charset="0"/>
                        </a:rPr>
                        <a:t> правильність розсадки учасників в аудиторіях.</a:t>
                      </a:r>
                    </a:p>
                    <a:p>
                      <a:pPr marL="342900" indent="-342900">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Відмітити**</a:t>
                      </a:r>
                      <a:r>
                        <a:rPr lang="uk-UA" sz="2000" b="1" baseline="0" dirty="0" smtClean="0">
                          <a:solidFill>
                            <a:schemeClr val="tx1"/>
                          </a:solidFill>
                          <a:latin typeface="Times New Roman" panose="02020603050405020304" pitchFamily="18" charset="0"/>
                          <a:cs typeface="Times New Roman" panose="02020603050405020304" pitchFamily="18" charset="0"/>
                        </a:rPr>
                        <a:t> відсутніх учасників в </a:t>
                      </a:r>
                      <a:r>
                        <a:rPr lang="uk-UA" sz="2000" b="1" i="1" baseline="0" dirty="0" smtClean="0">
                          <a:solidFill>
                            <a:schemeClr val="tx1"/>
                          </a:solidFill>
                          <a:latin typeface="Times New Roman" panose="02020603050405020304" pitchFamily="18" charset="0"/>
                          <a:cs typeface="Times New Roman" panose="02020603050405020304" pitchFamily="18" charset="0"/>
                        </a:rPr>
                        <a:t>Аудиторному списку</a:t>
                      </a:r>
                      <a:r>
                        <a:rPr lang="uk-UA" sz="2000" b="1" baseline="0" dirty="0" smtClean="0">
                          <a:solidFill>
                            <a:schemeClr val="tx1"/>
                          </a:solidFill>
                          <a:latin typeface="Times New Roman" panose="02020603050405020304" pitchFamily="18" charset="0"/>
                          <a:cs typeface="Times New Roman" panose="02020603050405020304" pitchFamily="18" charset="0"/>
                        </a:rPr>
                        <a:t>, розміщеному біля входу до аудиторії.</a:t>
                      </a:r>
                    </a:p>
                    <a:p>
                      <a:pPr marL="342900" indent="-342900">
                        <a:buFont typeface="Wingdings" panose="05000000000000000000" pitchFamily="2" charset="2"/>
                        <a:buChar char="Ø"/>
                      </a:pPr>
                      <a:r>
                        <a:rPr lang="uk-UA" sz="2000" b="1" baseline="0" dirty="0" smtClean="0">
                          <a:solidFill>
                            <a:schemeClr val="tx1"/>
                          </a:solidFill>
                          <a:latin typeface="Times New Roman" panose="02020603050405020304" pitchFamily="18" charset="0"/>
                          <a:cs typeface="Times New Roman" panose="02020603050405020304" pitchFamily="18" charset="0"/>
                        </a:rPr>
                        <a:t>Зробити відмітки про відсутніх учасників в </a:t>
                      </a:r>
                      <a:r>
                        <a:rPr lang="uk-UA" sz="2000" b="1" i="1" baseline="0" dirty="0" smtClean="0">
                          <a:solidFill>
                            <a:schemeClr val="tx1"/>
                          </a:solidFill>
                          <a:latin typeface="Times New Roman" panose="02020603050405020304" pitchFamily="18" charset="0"/>
                          <a:cs typeface="Times New Roman" panose="02020603050405020304" pitchFamily="18" charset="0"/>
                        </a:rPr>
                        <a:t>Аудиторному протоколі</a:t>
                      </a:r>
                      <a:r>
                        <a:rPr lang="uk-UA" sz="2000" b="1" baseline="0" dirty="0" smtClean="0">
                          <a:solidFill>
                            <a:schemeClr val="tx1"/>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Прочитати** </a:t>
                      </a:r>
                      <a:r>
                        <a:rPr lang="uk-UA" sz="2000" b="1" baseline="0" dirty="0" smtClean="0">
                          <a:solidFill>
                            <a:schemeClr val="tx1"/>
                          </a:solidFill>
                          <a:latin typeface="Times New Roman" panose="02020603050405020304" pitchFamily="18" charset="0"/>
                          <a:cs typeface="Times New Roman" panose="02020603050405020304" pitchFamily="18" charset="0"/>
                        </a:rPr>
                        <a:t>учасникам </a:t>
                      </a:r>
                      <a:r>
                        <a:rPr lang="uk-UA" sz="2000" b="1" i="1" baseline="0" dirty="0" smtClean="0">
                          <a:solidFill>
                            <a:schemeClr val="tx1"/>
                          </a:solidFill>
                          <a:latin typeface="Times New Roman" panose="02020603050405020304" pitchFamily="18" charset="0"/>
                          <a:cs typeface="Times New Roman" panose="02020603050405020304" pitchFamily="18" charset="0"/>
                        </a:rPr>
                        <a:t>Типову промову </a:t>
                      </a:r>
                      <a:r>
                        <a:rPr lang="uk-UA" sz="2000" b="1" baseline="0" dirty="0" smtClean="0">
                          <a:solidFill>
                            <a:schemeClr val="tx1"/>
                          </a:solidFill>
                          <a:latin typeface="Times New Roman" panose="02020603050405020304" pitchFamily="18" charset="0"/>
                          <a:cs typeface="Times New Roman" panose="02020603050405020304" pitchFamily="18" charset="0"/>
                        </a:rPr>
                        <a:t>інструктора.</a:t>
                      </a:r>
                    </a:p>
                    <a:p>
                      <a:pPr marL="0" indent="0" algn="ctr">
                        <a:buFont typeface="Wingdings" panose="05000000000000000000" pitchFamily="2" charset="2"/>
                        <a:buNone/>
                      </a:pPr>
                      <a:r>
                        <a:rPr lang="uk-UA" sz="2000" b="1" baseline="0" dirty="0" smtClean="0">
                          <a:solidFill>
                            <a:schemeClr val="tx1"/>
                          </a:solidFill>
                          <a:latin typeface="Times New Roman" panose="02020603050405020304" pitchFamily="18" charset="0"/>
                          <a:cs typeface="Times New Roman" panose="02020603050405020304" pitchFamily="18" charset="0"/>
                        </a:rPr>
                        <a:t>Інструктор читає </a:t>
                      </a:r>
                      <a:r>
                        <a:rPr lang="uk-UA" sz="2000" b="1" i="1" baseline="0" dirty="0" smtClean="0">
                          <a:solidFill>
                            <a:schemeClr val="tx1"/>
                          </a:solidFill>
                          <a:latin typeface="Times New Roman" panose="02020603050405020304" pitchFamily="18" charset="0"/>
                          <a:cs typeface="Times New Roman" panose="02020603050405020304" pitchFamily="18" charset="0"/>
                        </a:rPr>
                        <a:t>Типову промову </a:t>
                      </a:r>
                      <a:r>
                        <a:rPr lang="uk-UA" sz="2000" b="1" baseline="0" dirty="0" smtClean="0">
                          <a:solidFill>
                            <a:schemeClr val="tx1"/>
                          </a:solidFill>
                          <a:latin typeface="Times New Roman" panose="02020603050405020304" pitchFamily="18" charset="0"/>
                          <a:cs typeface="Times New Roman" panose="02020603050405020304" pitchFamily="18" charset="0"/>
                        </a:rPr>
                        <a:t>синхронно з діями старшого інструктора. </a:t>
                      </a:r>
                    </a:p>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Продемонструвати*</a:t>
                      </a:r>
                      <a:r>
                        <a:rPr lang="uk-UA" sz="2000" b="1" baseline="0" dirty="0" smtClean="0">
                          <a:solidFill>
                            <a:schemeClr val="tx1"/>
                          </a:solidFill>
                          <a:latin typeface="Times New Roman" panose="02020603050405020304" pitchFamily="18" charset="0"/>
                          <a:cs typeface="Times New Roman" panose="02020603050405020304" pitchFamily="18" charset="0"/>
                        </a:rPr>
                        <a:t> всім присутнім в аудиторії аудиторний пакет.</a:t>
                      </a:r>
                    </a:p>
                    <a:p>
                      <a:pPr marL="342900" indent="-342900">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Записати*</a:t>
                      </a:r>
                      <a:r>
                        <a:rPr lang="uk-UA" sz="2000" b="1" baseline="0" dirty="0" smtClean="0">
                          <a:solidFill>
                            <a:schemeClr val="tx1"/>
                          </a:solidFill>
                          <a:latin typeface="Times New Roman" panose="02020603050405020304" pitchFamily="18" charset="0"/>
                          <a:cs typeface="Times New Roman" panose="02020603050405020304" pitchFamily="18" charset="0"/>
                        </a:rPr>
                        <a:t> в </a:t>
                      </a:r>
                      <a:r>
                        <a:rPr lang="uk-UA" sz="2000" b="1" i="1" baseline="0" dirty="0" smtClean="0">
                          <a:solidFill>
                            <a:schemeClr val="tx1"/>
                          </a:solidFill>
                          <a:latin typeface="Times New Roman" panose="02020603050405020304" pitchFamily="18" charset="0"/>
                          <a:cs typeface="Times New Roman" panose="02020603050405020304" pitchFamily="18" charset="0"/>
                        </a:rPr>
                        <a:t>Аудиторному протоколі </a:t>
                      </a:r>
                      <a:r>
                        <a:rPr lang="uk-UA" sz="2000" b="1" baseline="0" dirty="0" smtClean="0">
                          <a:solidFill>
                            <a:schemeClr val="tx1"/>
                          </a:solidFill>
                          <a:latin typeface="Times New Roman" panose="02020603050405020304" pitchFamily="18" charset="0"/>
                          <a:cs typeface="Times New Roman" panose="02020603050405020304" pitchFamily="18" charset="0"/>
                        </a:rPr>
                        <a:t>номер аудиторного пакета та засвідчити його неушкодженість підписами (разом з учасником).</a:t>
                      </a:r>
                    </a:p>
                    <a:p>
                      <a:pPr marL="342900" indent="-342900">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Відкрити*</a:t>
                      </a:r>
                      <a:r>
                        <a:rPr lang="uk-UA" sz="2000" b="1" baseline="0" dirty="0" smtClean="0">
                          <a:solidFill>
                            <a:schemeClr val="tx1"/>
                          </a:solidFill>
                          <a:latin typeface="Times New Roman" panose="02020603050405020304" pitchFamily="18" charset="0"/>
                          <a:cs typeface="Times New Roman" panose="02020603050405020304" pitchFamily="18" charset="0"/>
                        </a:rPr>
                        <a:t> аудиторний пакет, розрізавши його ножицями за лінією розрізу.</a:t>
                      </a:r>
                    </a:p>
                    <a:p>
                      <a:pPr marL="342900" indent="-342900">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Продемонструвати* </a:t>
                      </a:r>
                      <a:r>
                        <a:rPr lang="uk-UA" sz="2000" b="1" baseline="0" dirty="0" smtClean="0">
                          <a:solidFill>
                            <a:schemeClr val="tx1"/>
                          </a:solidFill>
                          <a:latin typeface="Times New Roman" panose="02020603050405020304" pitchFamily="18" charset="0"/>
                          <a:cs typeface="Times New Roman" panose="02020603050405020304" pitchFamily="18" charset="0"/>
                        </a:rPr>
                        <a:t>присутнім пакет для відправлення матеріалів ЗНО та стрічку маркованих наліпок (</a:t>
                      </a:r>
                      <a:r>
                        <a:rPr lang="uk-UA" sz="2000" b="1" baseline="0" dirty="0" err="1" smtClean="0">
                          <a:solidFill>
                            <a:schemeClr val="tx1"/>
                          </a:solidFill>
                          <a:latin typeface="Times New Roman" panose="02020603050405020304" pitchFamily="18" charset="0"/>
                          <a:cs typeface="Times New Roman" panose="02020603050405020304" pitchFamily="18" charset="0"/>
                        </a:rPr>
                        <a:t>штрихкоди</a:t>
                      </a:r>
                      <a:r>
                        <a:rPr lang="uk-UA" sz="2000" b="1" baseline="0" dirty="0" smtClean="0">
                          <a:solidFill>
                            <a:schemeClr val="tx1"/>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Перерахувати*</a:t>
                      </a:r>
                      <a:r>
                        <a:rPr lang="uk-UA" sz="2000" b="1" baseline="0" dirty="0" smtClean="0">
                          <a:solidFill>
                            <a:schemeClr val="tx1"/>
                          </a:solidFill>
                          <a:latin typeface="Times New Roman" panose="02020603050405020304" pitchFamily="18" charset="0"/>
                          <a:cs typeface="Times New Roman" panose="02020603050405020304" pitchFamily="18" charset="0"/>
                        </a:rPr>
                        <a:t> бланки відповідей кожного типу, зошити із тестом.</a:t>
                      </a:r>
                    </a:p>
                    <a:p>
                      <a:pPr marL="342900" indent="-342900">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Зробити* </a:t>
                      </a:r>
                      <a:r>
                        <a:rPr lang="uk-UA" sz="2000" b="1" baseline="0" dirty="0" smtClean="0">
                          <a:solidFill>
                            <a:schemeClr val="tx1"/>
                          </a:solidFill>
                          <a:latin typeface="Times New Roman" panose="02020603050405020304" pitchFamily="18" charset="0"/>
                          <a:cs typeface="Times New Roman" panose="02020603050405020304" pitchFamily="18" charset="0"/>
                        </a:rPr>
                        <a:t>записи в </a:t>
                      </a:r>
                      <a:r>
                        <a:rPr lang="uk-UA" sz="2000" b="1" i="1" baseline="0" dirty="0" smtClean="0">
                          <a:solidFill>
                            <a:schemeClr val="tx1"/>
                          </a:solidFill>
                          <a:latin typeface="Times New Roman" panose="02020603050405020304" pitchFamily="18" charset="0"/>
                          <a:cs typeface="Times New Roman" panose="02020603050405020304" pitchFamily="18" charset="0"/>
                        </a:rPr>
                        <a:t>Аудиторному протоколі </a:t>
                      </a:r>
                      <a:r>
                        <a:rPr lang="uk-UA" sz="2000" b="1" baseline="0" dirty="0" smtClean="0">
                          <a:solidFill>
                            <a:schemeClr val="tx1"/>
                          </a:solidFill>
                          <a:latin typeface="Times New Roman" panose="02020603050405020304" pitchFamily="18" charset="0"/>
                          <a:cs typeface="Times New Roman" panose="02020603050405020304" pitchFamily="18" charset="0"/>
                        </a:rPr>
                        <a:t>щодо комплектності аудиторного пакета. </a:t>
                      </a:r>
                      <a:endParaRPr lang="ru-RU"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1904523195"/>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51" y="0"/>
            <a:ext cx="1472665" cy="904775"/>
          </a:xfrm>
          <a:prstGeom prst="rect">
            <a:avLst/>
          </a:prstGeom>
          <a:solidFill>
            <a:srgbClr val="D1F0C8"/>
          </a:solidFill>
        </p:spPr>
      </p:pic>
    </p:spTree>
    <p:extLst>
      <p:ext uri="{BB962C8B-B14F-4D97-AF65-F5344CB8AC3E}">
        <p14:creationId xmlns:p14="http://schemas.microsoft.com/office/powerpoint/2010/main" xmlns="" val="1498021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59292" y="0"/>
            <a:ext cx="10632707" cy="904775"/>
          </a:xfrm>
          <a:solidFill>
            <a:srgbClr val="D1F0C8"/>
          </a:solidFill>
        </p:spPr>
        <p:txBody>
          <a:bodyPr anchor="ctr">
            <a:normAutofit fontScale="90000"/>
          </a:bodyPr>
          <a:lstStyle/>
          <a:p>
            <a:pPr algn="ctr"/>
            <a:r>
              <a:rPr lang="uk-UA"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uk-UA"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2000" b="1" dirty="0" smtClean="0">
                <a:solidFill>
                  <a:srgbClr val="C00000"/>
                </a:solidFill>
                <a:latin typeface="Times New Roman" panose="02020603050405020304" pitchFamily="18" charset="0"/>
                <a:cs typeface="Times New Roman" panose="02020603050405020304" pitchFamily="18" charset="0"/>
              </a:rPr>
              <a:t>У </a:t>
            </a:r>
            <a:r>
              <a:rPr lang="uk-UA" sz="2000" b="1" dirty="0">
                <a:solidFill>
                  <a:srgbClr val="C00000"/>
                </a:solidFill>
                <a:latin typeface="Times New Roman" panose="02020603050405020304" pitchFamily="18" charset="0"/>
                <a:cs typeface="Times New Roman" panose="02020603050405020304" pitchFamily="18" charset="0"/>
              </a:rPr>
              <a:t>ДЕНЬ ПРОВЕДЕННЯ </a:t>
            </a:r>
            <a:r>
              <a:rPr lang="uk-UA" sz="2000" b="1" dirty="0" smtClean="0">
                <a:solidFill>
                  <a:srgbClr val="C00000"/>
                </a:solidFill>
                <a:latin typeface="Times New Roman" panose="02020603050405020304" pitchFamily="18" charset="0"/>
                <a:cs typeface="Times New Roman" panose="02020603050405020304" pitchFamily="18" charset="0"/>
              </a:rPr>
              <a:t>ЗОВНІШНЬОГО </a:t>
            </a:r>
            <a:r>
              <a:rPr lang="uk-UA" sz="2000" b="1" dirty="0">
                <a:solidFill>
                  <a:srgbClr val="C00000"/>
                </a:solidFill>
                <a:latin typeface="Times New Roman" panose="02020603050405020304" pitchFamily="18" charset="0"/>
                <a:cs typeface="Times New Roman" panose="02020603050405020304" pitchFamily="18" charset="0"/>
              </a:rPr>
              <a:t>НЕЗАЛЕЖНОГО ОЦІНЮВАННЯ</a:t>
            </a:r>
            <a:r>
              <a:rPr lang="ru-RU" sz="2000" b="1" dirty="0">
                <a:solidFill>
                  <a:srgbClr val="C00000"/>
                </a:solidFill>
                <a:latin typeface="Times New Roman" panose="02020603050405020304" pitchFamily="18" charset="0"/>
                <a:cs typeface="Times New Roman" panose="02020603050405020304" pitchFamily="18" charset="0"/>
              </a:rPr>
              <a:t/>
            </a:r>
            <a:br>
              <a:rPr lang="ru-RU" sz="2000" b="1" dirty="0">
                <a:solidFill>
                  <a:srgbClr val="C00000"/>
                </a:solidFill>
                <a:latin typeface="Times New Roman" panose="02020603050405020304" pitchFamily="18" charset="0"/>
                <a:cs typeface="Times New Roman" panose="02020603050405020304" pitchFamily="18" charset="0"/>
              </a:rPr>
            </a:br>
            <a:endParaRPr lang="ru-RU" dirty="0"/>
          </a:p>
        </p:txBody>
      </p:sp>
      <p:graphicFrame>
        <p:nvGraphicFramePr>
          <p:cNvPr id="8" name="Місце для вмісту 7"/>
          <p:cNvGraphicFramePr>
            <a:graphicFrameLocks noGrp="1"/>
          </p:cNvGraphicFramePr>
          <p:nvPr>
            <p:ph idx="1"/>
            <p:extLst>
              <p:ext uri="{D42A27DB-BD31-4B8C-83A1-F6EECF244321}">
                <p14:modId xmlns:p14="http://schemas.microsoft.com/office/powerpoint/2010/main" xmlns="" val="1341996205"/>
              </p:ext>
            </p:extLst>
          </p:nvPr>
        </p:nvGraphicFramePr>
        <p:xfrm>
          <a:off x="320842" y="1722921"/>
          <a:ext cx="11550316" cy="3413760"/>
        </p:xfrm>
        <a:graphic>
          <a:graphicData uri="http://schemas.openxmlformats.org/drawingml/2006/table">
            <a:tbl>
              <a:tblPr firstRow="1" bandRow="1">
                <a:tableStyleId>{5C22544A-7EE6-4342-B048-85BDC9FD1C3A}</a:tableStyleId>
              </a:tblPr>
              <a:tblGrid>
                <a:gridCol w="11550316">
                  <a:extLst>
                    <a:ext uri="{9D8B030D-6E8A-4147-A177-3AD203B41FA5}">
                      <a16:colId xmlns:a16="http://schemas.microsoft.com/office/drawing/2014/main" xmlns="" val="705313987"/>
                    </a:ext>
                  </a:extLst>
                </a:gridCol>
              </a:tblGrid>
              <a:tr h="691816">
                <a:tc>
                  <a:txBody>
                    <a:bodyPr/>
                    <a:lstStyle/>
                    <a:p>
                      <a:pPr marL="342900" indent="-342900">
                        <a:buFont typeface="Wingdings" panose="05000000000000000000" pitchFamily="2" charset="2"/>
                        <a:buChar char="Ø"/>
                      </a:pPr>
                      <a:r>
                        <a:rPr lang="uk-UA" sz="2000" dirty="0" smtClean="0">
                          <a:solidFill>
                            <a:srgbClr val="C00000"/>
                          </a:solidFill>
                          <a:latin typeface="Times New Roman" panose="02020603050405020304" pitchFamily="18" charset="0"/>
                          <a:cs typeface="Times New Roman" panose="02020603050405020304" pitchFamily="18" charset="0"/>
                        </a:rPr>
                        <a:t>Наклеїти* </a:t>
                      </a:r>
                      <a:r>
                        <a:rPr lang="uk-UA" sz="2000" dirty="0" smtClean="0">
                          <a:solidFill>
                            <a:schemeClr val="tx1"/>
                          </a:solidFill>
                          <a:latin typeface="Times New Roman" panose="02020603050405020304" pitchFamily="18" charset="0"/>
                          <a:cs typeface="Times New Roman" panose="02020603050405020304" pitchFamily="18" charset="0"/>
                        </a:rPr>
                        <a:t>одну наліпку зі </a:t>
                      </a:r>
                      <a:r>
                        <a:rPr lang="uk-UA" sz="2000" dirty="0" err="1" smtClean="0">
                          <a:solidFill>
                            <a:schemeClr val="tx1"/>
                          </a:solidFill>
                          <a:latin typeface="Times New Roman" panose="02020603050405020304" pitchFamily="18" charset="0"/>
                          <a:cs typeface="Times New Roman" panose="02020603050405020304" pitchFamily="18" charset="0"/>
                        </a:rPr>
                        <a:t>штрихкодом</a:t>
                      </a:r>
                      <a:r>
                        <a:rPr lang="uk-UA" sz="2000" dirty="0" smtClean="0">
                          <a:solidFill>
                            <a:schemeClr val="tx1"/>
                          </a:solidFill>
                          <a:latin typeface="Times New Roman" panose="02020603050405020304" pitchFamily="18" charset="0"/>
                          <a:cs typeface="Times New Roman" panose="02020603050405020304" pitchFamily="18" charset="0"/>
                        </a:rPr>
                        <a:t> із порядковим номером «00» на спеціально відведене місце в Аудиторному протоколі.</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984161533"/>
                  </a:ext>
                </a:extLst>
              </a:tr>
              <a:tr h="691816">
                <a:tc>
                  <a:txBody>
                    <a:bodyPr/>
                    <a:lstStyle/>
                    <a:p>
                      <a:pPr marL="285750" indent="-28575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Засвідчити</a:t>
                      </a:r>
                      <a:r>
                        <a:rPr lang="uk-UA" sz="2000" b="1" dirty="0" smtClean="0">
                          <a:latin typeface="Times New Roman" panose="02020603050405020304" pitchFamily="18" charset="0"/>
                          <a:cs typeface="Times New Roman" panose="02020603050405020304" pitchFamily="18" charset="0"/>
                        </a:rPr>
                        <a:t> підписами в </a:t>
                      </a:r>
                      <a:r>
                        <a:rPr lang="uk-UA" sz="2000" b="1" i="1" dirty="0" smtClean="0">
                          <a:latin typeface="Times New Roman" panose="02020603050405020304" pitchFamily="18" charset="0"/>
                          <a:cs typeface="Times New Roman" panose="02020603050405020304" pitchFamily="18" charset="0"/>
                        </a:rPr>
                        <a:t>Аудиторному протоколі</a:t>
                      </a:r>
                      <a:r>
                        <a:rPr lang="uk-UA" sz="2000" b="1" baseline="0" dirty="0" smtClean="0">
                          <a:latin typeface="Times New Roman" panose="02020603050405020304" pitchFamily="18" charset="0"/>
                          <a:cs typeface="Times New Roman" panose="02020603050405020304" pitchFamily="18" charset="0"/>
                        </a:rPr>
                        <a:t> комплектність аудиторного пакета (разом з учасником).</a:t>
                      </a:r>
                      <a:endParaRPr lang="ru-RU" sz="20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3708345446"/>
                  </a:ext>
                </a:extLst>
              </a:tr>
              <a:tr h="1293395">
                <a:tc>
                  <a:txBody>
                    <a:bodyPr/>
                    <a:lstStyle/>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Роздати*</a:t>
                      </a:r>
                      <a:r>
                        <a:rPr lang="uk-UA" sz="2000" b="1" dirty="0" smtClean="0">
                          <a:latin typeface="Times New Roman" panose="02020603050405020304" pitchFamily="18" charset="0"/>
                          <a:cs typeface="Times New Roman" panose="02020603050405020304" pitchFamily="18" charset="0"/>
                        </a:rPr>
                        <a:t>  учасникам бланки відповідей </a:t>
                      </a:r>
                      <a:r>
                        <a:rPr lang="uk-UA" sz="2000" b="1" dirty="0" smtClean="0">
                          <a:solidFill>
                            <a:srgbClr val="C00000"/>
                          </a:solidFill>
                          <a:latin typeface="Times New Roman" panose="02020603050405020304" pitchFamily="18" charset="0"/>
                          <a:cs typeface="Times New Roman" panose="02020603050405020304" pitchFamily="18" charset="0"/>
                        </a:rPr>
                        <a:t>типу А</a:t>
                      </a:r>
                      <a:r>
                        <a:rPr lang="uk-UA" sz="2000" b="1" dirty="0" smtClean="0">
                          <a:latin typeface="Times New Roman" panose="02020603050405020304" pitchFamily="18" charset="0"/>
                          <a:cs typeface="Times New Roman" panose="02020603050405020304" pitchFamily="18" charset="0"/>
                        </a:rPr>
                        <a:t>, </a:t>
                      </a:r>
                      <a:r>
                        <a:rPr lang="uk-UA" sz="2000" b="1" dirty="0" smtClean="0">
                          <a:solidFill>
                            <a:srgbClr val="C00000"/>
                          </a:solidFill>
                          <a:latin typeface="Times New Roman" panose="02020603050405020304" pitchFamily="18" charset="0"/>
                          <a:cs typeface="Times New Roman" panose="02020603050405020304" pitchFamily="18" charset="0"/>
                        </a:rPr>
                        <a:t>типу Б</a:t>
                      </a:r>
                      <a:r>
                        <a:rPr lang="uk-UA" sz="2000" b="1" dirty="0" smtClean="0">
                          <a:latin typeface="Times New Roman" panose="02020603050405020304" pitchFamily="18" charset="0"/>
                          <a:cs typeface="Times New Roman" panose="02020603050405020304" pitchFamily="18" charset="0"/>
                        </a:rPr>
                        <a:t> (якщо ЗНО проводиться з української мови, української мова та</a:t>
                      </a:r>
                      <a:r>
                        <a:rPr lang="uk-UA" sz="2000" b="1" baseline="0" dirty="0" smtClean="0">
                          <a:latin typeface="Times New Roman" panose="02020603050405020304" pitchFamily="18" charset="0"/>
                          <a:cs typeface="Times New Roman" panose="02020603050405020304" pitchFamily="18" charset="0"/>
                        </a:rPr>
                        <a:t> літератури, математики (завдання рівня стандарту), математики), </a:t>
                      </a:r>
                      <a:r>
                        <a:rPr lang="uk-UA" sz="2000" b="1" baseline="0" dirty="0" smtClean="0">
                          <a:solidFill>
                            <a:srgbClr val="C00000"/>
                          </a:solidFill>
                          <a:latin typeface="Times New Roman" panose="02020603050405020304" pitchFamily="18" charset="0"/>
                          <a:cs typeface="Times New Roman" panose="02020603050405020304" pitchFamily="18" charset="0"/>
                        </a:rPr>
                        <a:t>типу В</a:t>
                      </a:r>
                      <a:r>
                        <a:rPr lang="uk-UA" sz="2000" b="1" baseline="0" dirty="0" smtClean="0">
                          <a:latin typeface="Times New Roman" panose="02020603050405020304" pitchFamily="18" charset="0"/>
                          <a:cs typeface="Times New Roman" panose="02020603050405020304" pitchFamily="18" charset="0"/>
                        </a:rPr>
                        <a:t> (якщо ЗНО проводиться з української мови та літератури, математики). </a:t>
                      </a:r>
                      <a:endParaRPr lang="ru-RU" sz="2000" b="1" baseline="0" dirty="0" smtClean="0">
                        <a:latin typeface="Times New Roman" panose="02020603050405020304" pitchFamily="18" charset="0"/>
                        <a:cs typeface="Times New Roman" panose="02020603050405020304" pitchFamily="18" charset="0"/>
                      </a:endParaRPr>
                    </a:p>
                    <a:p>
                      <a:pPr marL="0" indent="0" algn="ctr">
                        <a:buFont typeface="Wingdings" panose="05000000000000000000" pitchFamily="2" charset="2"/>
                        <a:buNone/>
                      </a:pPr>
                      <a:r>
                        <a:rPr lang="uk-UA" sz="2000" b="1" baseline="0" dirty="0" smtClean="0">
                          <a:solidFill>
                            <a:srgbClr val="C00000"/>
                          </a:solidFill>
                          <a:latin typeface="Times New Roman" panose="02020603050405020304" pitchFamily="18" charset="0"/>
                          <a:cs typeface="Times New Roman" panose="02020603050405020304" pitchFamily="18" charset="0"/>
                        </a:rPr>
                        <a:t>У разі відсутності учасника бланк(и) відповідей залишити на відповідному робочому місці.</a:t>
                      </a:r>
                    </a:p>
                  </a:txBody>
                  <a:tcPr>
                    <a:solidFill>
                      <a:schemeClr val="accent6">
                        <a:lumMod val="20000"/>
                        <a:lumOff val="80000"/>
                      </a:schemeClr>
                    </a:solidFill>
                  </a:tcPr>
                </a:tc>
                <a:extLst>
                  <a:ext uri="{0D108BD9-81ED-4DB2-BD59-A6C34878D82A}">
                    <a16:rowId xmlns:a16="http://schemas.microsoft.com/office/drawing/2014/main" xmlns="" val="759390257"/>
                  </a:ext>
                </a:extLst>
              </a:tr>
              <a:tr h="691816">
                <a:tc>
                  <a:txBody>
                    <a:bodyPr/>
                    <a:lstStyle/>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Наклеїти*</a:t>
                      </a:r>
                      <a:r>
                        <a:rPr lang="uk-UA" sz="2000" b="1" dirty="0" smtClean="0">
                          <a:solidFill>
                            <a:schemeClr val="tx1"/>
                          </a:solidFill>
                          <a:latin typeface="Times New Roman" panose="02020603050405020304" pitchFamily="18" charset="0"/>
                          <a:cs typeface="Times New Roman" panose="02020603050405020304" pitchFamily="18" charset="0"/>
                        </a:rPr>
                        <a:t> </a:t>
                      </a:r>
                      <a:r>
                        <a:rPr lang="uk-UA" sz="2000" b="1" dirty="0" err="1" smtClean="0">
                          <a:solidFill>
                            <a:schemeClr val="tx1"/>
                          </a:solidFill>
                          <a:latin typeface="Times New Roman" panose="02020603050405020304" pitchFamily="18" charset="0"/>
                          <a:cs typeface="Times New Roman" panose="02020603050405020304" pitchFamily="18" charset="0"/>
                        </a:rPr>
                        <a:t>штрихкоди</a:t>
                      </a:r>
                      <a:r>
                        <a:rPr lang="uk-UA" sz="2000" b="1" dirty="0" smtClean="0">
                          <a:solidFill>
                            <a:schemeClr val="tx1"/>
                          </a:solidFill>
                          <a:latin typeface="Times New Roman" panose="02020603050405020304" pitchFamily="18" charset="0"/>
                          <a:cs typeface="Times New Roman" panose="02020603050405020304" pitchFamily="18" charset="0"/>
                        </a:rPr>
                        <a:t> на відведені для цього місця на бланку(-ах) відповідей. </a:t>
                      </a:r>
                    </a:p>
                    <a:p>
                      <a:pPr marL="0" indent="0" algn="ctr">
                        <a:buFont typeface="Wingdings" panose="05000000000000000000" pitchFamily="2" charset="2"/>
                        <a:buNone/>
                      </a:pPr>
                      <a:r>
                        <a:rPr lang="uk-UA" sz="2000" b="1" dirty="0" smtClean="0">
                          <a:solidFill>
                            <a:srgbClr val="C00000"/>
                          </a:solidFill>
                          <a:latin typeface="Times New Roman" panose="02020603050405020304" pitchFamily="18" charset="0"/>
                          <a:cs typeface="Times New Roman" panose="02020603050405020304" pitchFamily="18" charset="0"/>
                        </a:rPr>
                        <a:t>Номери наліпок</a:t>
                      </a:r>
                      <a:r>
                        <a:rPr lang="uk-UA" sz="2000" b="1" baseline="0" dirty="0" smtClean="0">
                          <a:solidFill>
                            <a:srgbClr val="C00000"/>
                          </a:solidFill>
                          <a:latin typeface="Times New Roman" panose="02020603050405020304" pitchFamily="18" charset="0"/>
                          <a:cs typeface="Times New Roman" panose="02020603050405020304" pitchFamily="18" charset="0"/>
                        </a:rPr>
                        <a:t> на </a:t>
                      </a:r>
                      <a:r>
                        <a:rPr lang="uk-UA" sz="2000" b="1" baseline="0" dirty="0" err="1" smtClean="0">
                          <a:solidFill>
                            <a:srgbClr val="C00000"/>
                          </a:solidFill>
                          <a:latin typeface="Times New Roman" panose="02020603050405020304" pitchFamily="18" charset="0"/>
                          <a:cs typeface="Times New Roman" panose="02020603050405020304" pitchFamily="18" charset="0"/>
                        </a:rPr>
                        <a:t>штрихкодах</a:t>
                      </a:r>
                      <a:r>
                        <a:rPr lang="uk-UA" sz="2000" b="1" baseline="0" dirty="0" smtClean="0">
                          <a:solidFill>
                            <a:srgbClr val="C00000"/>
                          </a:solidFill>
                          <a:latin typeface="Times New Roman" panose="02020603050405020304" pitchFamily="18" charset="0"/>
                          <a:cs typeface="Times New Roman" panose="02020603050405020304" pitchFamily="18" charset="0"/>
                        </a:rPr>
                        <a:t> мають збігатися з номерами робочих місць учасників.</a:t>
                      </a:r>
                      <a:endParaRPr lang="ru-RU" sz="2000" b="1" dirty="0">
                        <a:solidFill>
                          <a:srgbClr val="C00000"/>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4205034921"/>
                  </a:ext>
                </a:extLst>
              </a:tr>
            </a:tbl>
          </a:graphicData>
        </a:graphic>
      </p:graphicFrame>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51" y="0"/>
            <a:ext cx="1472665" cy="904775"/>
          </a:xfrm>
          <a:prstGeom prst="rect">
            <a:avLst/>
          </a:prstGeom>
          <a:solidFill>
            <a:srgbClr val="D1F0C8"/>
          </a:solidFill>
        </p:spPr>
      </p:pic>
      <p:sp>
        <p:nvSpPr>
          <p:cNvPr id="9" name="Прямокутник 8"/>
          <p:cNvSpPr/>
          <p:nvPr/>
        </p:nvSpPr>
        <p:spPr>
          <a:xfrm>
            <a:off x="320842" y="5309935"/>
            <a:ext cx="11550316" cy="117749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err="1" smtClean="0">
                <a:solidFill>
                  <a:schemeClr val="tx1"/>
                </a:solidFill>
                <a:latin typeface="Times New Roman" panose="02020603050405020304" pitchFamily="18" charset="0"/>
                <a:cs typeface="Times New Roman" panose="02020603050405020304" pitchFamily="18" charset="0"/>
              </a:rPr>
              <a:t>Штрихкоди</a:t>
            </a:r>
            <a:r>
              <a:rPr lang="uk-UA" sz="2400" b="1" dirty="0" smtClean="0">
                <a:solidFill>
                  <a:schemeClr val="tx1"/>
                </a:solidFill>
                <a:latin typeface="Times New Roman" panose="02020603050405020304" pitchFamily="18" charset="0"/>
                <a:cs typeface="Times New Roman" panose="02020603050405020304" pitchFamily="18" charset="0"/>
              </a:rPr>
              <a:t>, номери яких відповідають номерам місць відсутніх учасників, </a:t>
            </a:r>
            <a:r>
              <a:rPr lang="uk-UA" sz="2400" b="1" dirty="0" smtClean="0">
                <a:solidFill>
                  <a:srgbClr val="C00000"/>
                </a:solidFill>
                <a:latin typeface="Times New Roman" panose="02020603050405020304" pitchFamily="18" charset="0"/>
                <a:cs typeface="Times New Roman" panose="02020603050405020304" pitchFamily="18" charset="0"/>
              </a:rPr>
              <a:t>залишити</a:t>
            </a:r>
            <a:r>
              <a:rPr lang="uk-UA" sz="2400" b="1" dirty="0" smtClean="0">
                <a:solidFill>
                  <a:schemeClr val="tx1"/>
                </a:solidFill>
                <a:latin typeface="Times New Roman" panose="02020603050405020304" pitchFamily="18" charset="0"/>
                <a:cs typeface="Times New Roman" panose="02020603050405020304" pitchFamily="18" charset="0"/>
              </a:rPr>
              <a:t> на стрічці маркованих наліпок.</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03139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59292" y="0"/>
            <a:ext cx="10632707" cy="904775"/>
          </a:xfrm>
          <a:solidFill>
            <a:srgbClr val="D1F0C8"/>
          </a:solidFill>
        </p:spPr>
        <p:txBody>
          <a:bodyPr anchor="ctr">
            <a:normAutofit fontScale="90000"/>
          </a:bodyPr>
          <a:lstStyle/>
          <a:p>
            <a:pPr algn="ctr"/>
            <a:r>
              <a:rPr lang="uk-UA"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uk-UA"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2000" b="1" dirty="0" smtClean="0">
                <a:solidFill>
                  <a:srgbClr val="C00000"/>
                </a:solidFill>
                <a:latin typeface="Times New Roman" panose="02020603050405020304" pitchFamily="18" charset="0"/>
                <a:cs typeface="Times New Roman" panose="02020603050405020304" pitchFamily="18" charset="0"/>
              </a:rPr>
              <a:t>У </a:t>
            </a:r>
            <a:r>
              <a:rPr lang="uk-UA" sz="2000" b="1" dirty="0">
                <a:solidFill>
                  <a:srgbClr val="C00000"/>
                </a:solidFill>
                <a:latin typeface="Times New Roman" panose="02020603050405020304" pitchFamily="18" charset="0"/>
                <a:cs typeface="Times New Roman" panose="02020603050405020304" pitchFamily="18" charset="0"/>
              </a:rPr>
              <a:t>ДЕНЬ ПРОВЕДЕННЯ </a:t>
            </a:r>
            <a:r>
              <a:rPr lang="uk-UA" sz="2000" b="1" dirty="0" smtClean="0">
                <a:solidFill>
                  <a:srgbClr val="C00000"/>
                </a:solidFill>
                <a:latin typeface="Times New Roman" panose="02020603050405020304" pitchFamily="18" charset="0"/>
                <a:cs typeface="Times New Roman" panose="02020603050405020304" pitchFamily="18" charset="0"/>
              </a:rPr>
              <a:t>ЗОВНІШНЬОГО </a:t>
            </a:r>
            <a:r>
              <a:rPr lang="uk-UA" sz="2000" b="1" dirty="0">
                <a:solidFill>
                  <a:srgbClr val="C00000"/>
                </a:solidFill>
                <a:latin typeface="Times New Roman" panose="02020603050405020304" pitchFamily="18" charset="0"/>
                <a:cs typeface="Times New Roman" panose="02020603050405020304" pitchFamily="18" charset="0"/>
              </a:rPr>
              <a:t>НЕЗАЛЕЖНОГО ОЦІНЮВАННЯ</a:t>
            </a:r>
            <a:r>
              <a:rPr lang="ru-RU" sz="2000" b="1" dirty="0">
                <a:solidFill>
                  <a:srgbClr val="C00000"/>
                </a:solidFill>
                <a:latin typeface="Times New Roman" panose="02020603050405020304" pitchFamily="18" charset="0"/>
                <a:cs typeface="Times New Roman" panose="02020603050405020304" pitchFamily="18" charset="0"/>
              </a:rPr>
              <a:t/>
            </a:r>
            <a:br>
              <a:rPr lang="ru-RU" sz="2000" b="1" dirty="0">
                <a:solidFill>
                  <a:srgbClr val="C00000"/>
                </a:solidFill>
                <a:latin typeface="Times New Roman" panose="02020603050405020304" pitchFamily="18" charset="0"/>
                <a:cs typeface="Times New Roman" panose="02020603050405020304" pitchFamily="18" charset="0"/>
              </a:rPr>
            </a:br>
            <a:endParaRPr lang="ru-RU" dirty="0"/>
          </a:p>
        </p:txBody>
      </p:sp>
      <p:graphicFrame>
        <p:nvGraphicFramePr>
          <p:cNvPr id="8" name="Місце для вмісту 7"/>
          <p:cNvGraphicFramePr>
            <a:graphicFrameLocks noGrp="1"/>
          </p:cNvGraphicFramePr>
          <p:nvPr>
            <p:ph idx="1"/>
            <p:extLst>
              <p:ext uri="{D42A27DB-BD31-4B8C-83A1-F6EECF244321}">
                <p14:modId xmlns:p14="http://schemas.microsoft.com/office/powerpoint/2010/main" xmlns="" val="3378789622"/>
              </p:ext>
            </p:extLst>
          </p:nvPr>
        </p:nvGraphicFramePr>
        <p:xfrm>
          <a:off x="320842" y="3166711"/>
          <a:ext cx="11550316" cy="3503411"/>
        </p:xfrm>
        <a:graphic>
          <a:graphicData uri="http://schemas.openxmlformats.org/drawingml/2006/table">
            <a:tbl>
              <a:tblPr firstRow="1" bandRow="1">
                <a:tableStyleId>{5C22544A-7EE6-4342-B048-85BDC9FD1C3A}</a:tableStyleId>
              </a:tblPr>
              <a:tblGrid>
                <a:gridCol w="11550316">
                  <a:extLst>
                    <a:ext uri="{9D8B030D-6E8A-4147-A177-3AD203B41FA5}">
                      <a16:colId xmlns:a16="http://schemas.microsoft.com/office/drawing/2014/main" xmlns="" val="705313987"/>
                    </a:ext>
                  </a:extLst>
                </a:gridCol>
              </a:tblGrid>
              <a:tr h="1212784">
                <a:tc>
                  <a:txBody>
                    <a:bodyPr/>
                    <a:lstStyle/>
                    <a:p>
                      <a:pPr marL="342900" indent="-342900">
                        <a:buFont typeface="Wingdings" panose="05000000000000000000" pitchFamily="2" charset="2"/>
                        <a:buChar char="Ø"/>
                      </a:pPr>
                      <a:r>
                        <a:rPr lang="uk-UA" sz="2000" dirty="0" smtClean="0">
                          <a:solidFill>
                            <a:srgbClr val="C00000"/>
                          </a:solidFill>
                          <a:latin typeface="Times New Roman" panose="02020603050405020304" pitchFamily="18" charset="0"/>
                          <a:cs typeface="Times New Roman" panose="02020603050405020304" pitchFamily="18" charset="0"/>
                        </a:rPr>
                        <a:t>Перевірити</a:t>
                      </a:r>
                      <a:r>
                        <a:rPr lang="uk-UA" sz="2000" baseline="0" dirty="0" smtClean="0">
                          <a:solidFill>
                            <a:srgbClr val="C00000"/>
                          </a:solidFill>
                          <a:latin typeface="Times New Roman" panose="02020603050405020304" pitchFamily="18" charset="0"/>
                          <a:cs typeface="Times New Roman" panose="02020603050405020304" pitchFamily="18" charset="0"/>
                        </a:rPr>
                        <a:t>*</a:t>
                      </a:r>
                      <a:r>
                        <a:rPr lang="uk-UA" sz="2000" baseline="0" dirty="0" smtClean="0">
                          <a:solidFill>
                            <a:schemeClr val="tx1"/>
                          </a:solidFill>
                          <a:latin typeface="Times New Roman" panose="02020603050405020304" pitchFamily="18" charset="0"/>
                          <a:cs typeface="Times New Roman" panose="02020603050405020304" pitchFamily="18" charset="0"/>
                        </a:rPr>
                        <a:t> бланки відповідей учасників на наявність та правильність позначення в них номера, що відповідає номеру зошита.</a:t>
                      </a:r>
                    </a:p>
                    <a:p>
                      <a:r>
                        <a:rPr lang="uk-UA" sz="2000" baseline="0" dirty="0" smtClean="0">
                          <a:solidFill>
                            <a:srgbClr val="C00000"/>
                          </a:solidFill>
                          <a:latin typeface="Times New Roman" panose="02020603050405020304" pitchFamily="18" charset="0"/>
                          <a:cs typeface="Times New Roman" panose="02020603050405020304" pitchFamily="18" charset="0"/>
                        </a:rPr>
                        <a:t>Примітка. </a:t>
                      </a:r>
                      <a:r>
                        <a:rPr lang="uk-UA" sz="2000" baseline="0" dirty="0" smtClean="0">
                          <a:solidFill>
                            <a:schemeClr val="tx1"/>
                          </a:solidFill>
                          <a:latin typeface="Times New Roman" panose="02020603050405020304" pitchFamily="18" charset="0"/>
                          <a:cs typeface="Times New Roman" panose="02020603050405020304" pitchFamily="18" charset="0"/>
                        </a:rPr>
                        <a:t>Якщо учасник неправильно зазначив у бланку відповідей номер зошита, він має охайно замалювати такий номер і зазначити новий.</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984161533"/>
                  </a:ext>
                </a:extLst>
              </a:tr>
              <a:tr h="773166">
                <a:tc>
                  <a:txBody>
                    <a:bodyPr/>
                    <a:lstStyle/>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Записати*</a:t>
                      </a:r>
                      <a:r>
                        <a:rPr lang="uk-UA" sz="2000" b="1" dirty="0" smtClean="0">
                          <a:latin typeface="Times New Roman" panose="02020603050405020304" pitchFamily="18" charset="0"/>
                          <a:cs typeface="Times New Roman" panose="02020603050405020304" pitchFamily="18" charset="0"/>
                        </a:rPr>
                        <a:t> на</a:t>
                      </a:r>
                      <a:r>
                        <a:rPr lang="uk-UA" sz="2000" b="1" baseline="0" dirty="0" smtClean="0">
                          <a:latin typeface="Times New Roman" panose="02020603050405020304" pitchFamily="18" charset="0"/>
                          <a:cs typeface="Times New Roman" panose="02020603050405020304" pitchFamily="18" charset="0"/>
                        </a:rPr>
                        <a:t> дошці час початку та орієнтовний час закінчення виконання сертифікаційної роботи.</a:t>
                      </a:r>
                    </a:p>
                  </a:txBody>
                  <a:tcPr>
                    <a:solidFill>
                      <a:schemeClr val="accent6">
                        <a:lumMod val="40000"/>
                        <a:lumOff val="60000"/>
                      </a:schemeClr>
                    </a:solidFill>
                  </a:tcPr>
                </a:tc>
                <a:extLst>
                  <a:ext uri="{0D108BD9-81ED-4DB2-BD59-A6C34878D82A}">
                    <a16:rowId xmlns:a16="http://schemas.microsoft.com/office/drawing/2014/main" xmlns="" val="3708345446"/>
                  </a:ext>
                </a:extLst>
              </a:tr>
              <a:tr h="413765">
                <a:tc>
                  <a:txBody>
                    <a:bodyPr/>
                    <a:lstStyle/>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Записати*</a:t>
                      </a:r>
                      <a:r>
                        <a:rPr lang="uk-UA" sz="2000" b="1" dirty="0" smtClean="0">
                          <a:latin typeface="Times New Roman" panose="02020603050405020304" pitchFamily="18" charset="0"/>
                          <a:cs typeface="Times New Roman" panose="02020603050405020304" pitchFamily="18" charset="0"/>
                        </a:rPr>
                        <a:t> в </a:t>
                      </a:r>
                      <a:r>
                        <a:rPr lang="uk-UA" sz="2000" b="1" i="1" dirty="0" smtClean="0">
                          <a:latin typeface="Times New Roman" panose="02020603050405020304" pitchFamily="18" charset="0"/>
                          <a:cs typeface="Times New Roman" panose="02020603050405020304" pitchFamily="18" charset="0"/>
                        </a:rPr>
                        <a:t>Аудиторному протоколі </a:t>
                      </a:r>
                      <a:r>
                        <a:rPr lang="uk-UA" sz="2000" b="1" dirty="0" smtClean="0">
                          <a:latin typeface="Times New Roman" panose="02020603050405020304" pitchFamily="18" charset="0"/>
                          <a:cs typeface="Times New Roman" panose="02020603050405020304" pitchFamily="18" charset="0"/>
                        </a:rPr>
                        <a:t>час початку виконання сертифікаційної</a:t>
                      </a:r>
                      <a:r>
                        <a:rPr lang="uk-UA" sz="2000" b="1" baseline="0" dirty="0" smtClean="0">
                          <a:latin typeface="Times New Roman" panose="02020603050405020304" pitchFamily="18" charset="0"/>
                          <a:cs typeface="Times New Roman" panose="02020603050405020304" pitchFamily="18" charset="0"/>
                        </a:rPr>
                        <a:t> роботи.</a:t>
                      </a:r>
                      <a:endParaRPr lang="ru-RU"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759390257"/>
                  </a:ext>
                </a:extLst>
              </a:tr>
              <a:tr h="536665">
                <a:tc>
                  <a:txBody>
                    <a:bodyPr/>
                    <a:lstStyle/>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Укласти*</a:t>
                      </a:r>
                      <a:r>
                        <a:rPr lang="uk-UA" sz="2000" b="1" dirty="0" smtClean="0">
                          <a:latin typeface="Times New Roman" panose="02020603050405020304" pitchFamily="18" charset="0"/>
                          <a:cs typeface="Times New Roman" panose="02020603050405020304" pitchFamily="18" charset="0"/>
                        </a:rPr>
                        <a:t> невикористовувані бланки відповідей до відповідних зошитів та </a:t>
                      </a:r>
                      <a:r>
                        <a:rPr lang="uk-UA" sz="2000" b="1" dirty="0" smtClean="0">
                          <a:solidFill>
                            <a:srgbClr val="C00000"/>
                          </a:solidFill>
                          <a:latin typeface="Times New Roman" panose="02020603050405020304" pitchFamily="18" charset="0"/>
                          <a:cs typeface="Times New Roman" panose="02020603050405020304" pitchFamily="18" charset="0"/>
                        </a:rPr>
                        <a:t>заклеїти*</a:t>
                      </a:r>
                      <a:r>
                        <a:rPr lang="uk-UA" sz="2000" b="1" dirty="0" smtClean="0">
                          <a:latin typeface="Times New Roman" panose="02020603050405020304" pitchFamily="18" charset="0"/>
                          <a:cs typeface="Times New Roman" panose="02020603050405020304" pitchFamily="18" charset="0"/>
                        </a:rPr>
                        <a:t> їх наліпками зі </a:t>
                      </a:r>
                      <a:r>
                        <a:rPr lang="uk-UA" sz="2000" b="1" dirty="0" err="1" smtClean="0">
                          <a:latin typeface="Times New Roman" panose="02020603050405020304" pitchFamily="18" charset="0"/>
                          <a:cs typeface="Times New Roman" panose="02020603050405020304" pitchFamily="18" charset="0"/>
                        </a:rPr>
                        <a:t>штрихкодами</a:t>
                      </a:r>
                      <a:r>
                        <a:rPr lang="uk-UA" sz="2000" b="1" baseline="0" dirty="0" smtClean="0">
                          <a:latin typeface="Times New Roman" panose="02020603050405020304" pitchFamily="18" charset="0"/>
                          <a:cs typeface="Times New Roman" panose="02020603050405020304" pitchFamily="18" charset="0"/>
                        </a:rPr>
                        <a:t> з номером робочого місця. Ці зошити залишити на столах відсутніх учасників до закінчення часу, відведеного на виконання сертифікаційної роботи.</a:t>
                      </a:r>
                      <a:endParaRPr lang="ru-RU" sz="20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4205034921"/>
                  </a:ext>
                </a:extLst>
              </a:tr>
            </a:tbl>
          </a:graphicData>
        </a:graphic>
      </p:graphicFrame>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51" y="0"/>
            <a:ext cx="1472665" cy="904775"/>
          </a:xfrm>
          <a:prstGeom prst="rect">
            <a:avLst/>
          </a:prstGeom>
          <a:solidFill>
            <a:srgbClr val="D1F0C8"/>
          </a:solidFill>
        </p:spPr>
      </p:pic>
      <p:sp>
        <p:nvSpPr>
          <p:cNvPr id="7" name="Прямокутник 6"/>
          <p:cNvSpPr/>
          <p:nvPr/>
        </p:nvSpPr>
        <p:spPr>
          <a:xfrm>
            <a:off x="19251" y="904773"/>
            <a:ext cx="12172748" cy="2165685"/>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Роздати*</a:t>
            </a:r>
            <a:r>
              <a:rPr lang="uk-UA" sz="2000" b="1" dirty="0" smtClean="0">
                <a:solidFill>
                  <a:schemeClr val="tx1"/>
                </a:solidFill>
                <a:latin typeface="Times New Roman" panose="02020603050405020304" pitchFamily="18" charset="0"/>
                <a:cs typeface="Times New Roman" panose="02020603050405020304" pitchFamily="18" charset="0"/>
              </a:rPr>
              <a:t> учасникам зошити, звертаючи увагу на те, щоб їх номери збігалися з номерами робочих місць учасників і наліпок зі </a:t>
            </a:r>
            <a:r>
              <a:rPr lang="uk-UA" sz="2000" b="1" dirty="0" err="1" smtClean="0">
                <a:solidFill>
                  <a:schemeClr val="tx1"/>
                </a:solidFill>
                <a:latin typeface="Times New Roman" panose="02020603050405020304" pitchFamily="18" charset="0"/>
                <a:cs typeface="Times New Roman" panose="02020603050405020304" pitchFamily="18" charset="0"/>
              </a:rPr>
              <a:t>штрихкодом</a:t>
            </a:r>
            <a:r>
              <a:rPr lang="uk-UA" sz="2000" b="1" dirty="0" smtClean="0">
                <a:solidFill>
                  <a:schemeClr val="tx1"/>
                </a:solidFill>
                <a:latin typeface="Times New Roman" panose="02020603050405020304" pitchFamily="18" charset="0"/>
                <a:cs typeface="Times New Roman" panose="02020603050405020304" pitchFamily="18" charset="0"/>
              </a:rPr>
              <a:t> на бланках відповідей.</a:t>
            </a:r>
          </a:p>
          <a:p>
            <a:r>
              <a:rPr lang="uk-UA" sz="2000" b="1" dirty="0" smtClean="0">
                <a:solidFill>
                  <a:schemeClr val="tx1"/>
                </a:solidFill>
                <a:latin typeface="Times New Roman" panose="02020603050405020304" pitchFamily="18" charset="0"/>
                <a:cs typeface="Times New Roman" panose="02020603050405020304" pitchFamily="18" charset="0"/>
              </a:rPr>
              <a:t>У разі відсутності учасника зошит залишити на відповідному робочому місці.</a:t>
            </a:r>
          </a:p>
          <a:p>
            <a:r>
              <a:rPr lang="uk-UA" sz="2000" b="1" dirty="0" smtClean="0">
                <a:solidFill>
                  <a:schemeClr val="tx1"/>
                </a:solidFill>
                <a:latin typeface="Times New Roman" panose="02020603050405020304" pitchFamily="18" charset="0"/>
                <a:cs typeface="Times New Roman" panose="02020603050405020304" pitchFamily="18" charset="0"/>
              </a:rPr>
              <a:t>Якщо виявлено невідповідності між номерами, зазначеними на індивідуальній паперовій наліпці та матеріалах ЗНО, потрібно (якщо є змога) виправити помилку: видати учаснику матеріали ЗНО так, щоб номери зошита і наліпки зі </a:t>
            </a:r>
            <a:r>
              <a:rPr lang="uk-UA" sz="2000" b="1" dirty="0" err="1" smtClean="0">
                <a:solidFill>
                  <a:schemeClr val="tx1"/>
                </a:solidFill>
                <a:latin typeface="Times New Roman" panose="02020603050405020304" pitchFamily="18" charset="0"/>
                <a:cs typeface="Times New Roman" panose="02020603050405020304" pitchFamily="18" charset="0"/>
              </a:rPr>
              <a:t>штрихкодом</a:t>
            </a:r>
            <a:r>
              <a:rPr lang="uk-UA" sz="2000" b="1" dirty="0" smtClean="0">
                <a:solidFill>
                  <a:schemeClr val="tx1"/>
                </a:solidFill>
                <a:latin typeface="Times New Roman" panose="02020603050405020304" pitchFamily="18" charset="0"/>
                <a:cs typeface="Times New Roman" panose="02020603050405020304" pitchFamily="18" charset="0"/>
              </a:rPr>
              <a:t> на бланку(-ах) відповідей збігалися з номером на індивідуальній паперовій наліпці, наклеєній на робочому місці учасника.</a:t>
            </a:r>
          </a:p>
          <a:p>
            <a:endParaRPr lang="ru-R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89651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51" y="0"/>
            <a:ext cx="1472665" cy="904775"/>
          </a:xfrm>
          <a:prstGeom prst="rect">
            <a:avLst/>
          </a:prstGeom>
          <a:solidFill>
            <a:srgbClr val="D1F0C8"/>
          </a:solidFill>
        </p:spPr>
      </p:pic>
      <p:sp>
        <p:nvSpPr>
          <p:cNvPr id="5" name="Прямокутник 4"/>
          <p:cNvSpPr/>
          <p:nvPr/>
        </p:nvSpPr>
        <p:spPr>
          <a:xfrm>
            <a:off x="1491916" y="0"/>
            <a:ext cx="10700084" cy="904775"/>
          </a:xfrm>
          <a:prstGeom prst="rect">
            <a:avLst/>
          </a:prstGeom>
          <a:solidFill>
            <a:srgbClr val="D1F0C8"/>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C00000"/>
                </a:solidFill>
                <a:latin typeface="Times New Roman" panose="02020603050405020304" pitchFamily="18" charset="0"/>
                <a:cs typeface="Times New Roman" panose="02020603050405020304" pitchFamily="18" charset="0"/>
              </a:rPr>
              <a:t>СТАРШОМУ ІНСТРУКТОРУ ТА ІНСТРУКТОРУ ПІД ЧАС ПРОВЕДЕННЯ ЗОВНІШНЬОГО ОЦІНЮВАННЯ ЗАБОРОНЕНО:</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1491916" y="1318661"/>
            <a:ext cx="10453036" cy="485113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q"/>
            </a:pPr>
            <a:r>
              <a:rPr lang="uk-UA" sz="2400" b="1" dirty="0" smtClean="0">
                <a:solidFill>
                  <a:schemeClr val="tx1"/>
                </a:solidFill>
                <a:latin typeface="Times New Roman" panose="02020603050405020304" pitchFamily="18" charset="0"/>
                <a:cs typeface="Times New Roman" panose="02020603050405020304" pitchFamily="18" charset="0"/>
              </a:rPr>
              <a:t>Ознайомлюватися  зі змістом сертифікаційної роботи. </a:t>
            </a:r>
          </a:p>
          <a:p>
            <a:pPr marL="285750" indent="-285750">
              <a:buFont typeface="Wingdings" panose="05000000000000000000" pitchFamily="2" charset="2"/>
              <a:buChar char="q"/>
            </a:pPr>
            <a:r>
              <a:rPr lang="uk-UA" sz="2400" b="1" dirty="0" smtClean="0">
                <a:solidFill>
                  <a:schemeClr val="tx1"/>
                </a:solidFill>
                <a:latin typeface="Times New Roman" panose="02020603050405020304" pitchFamily="18" charset="0"/>
                <a:cs typeface="Times New Roman" panose="02020603050405020304" pitchFamily="18" charset="0"/>
              </a:rPr>
              <a:t>Виносити матеріали  зовнішнього оцінювання.</a:t>
            </a:r>
          </a:p>
          <a:p>
            <a:pPr marL="285750" indent="-285750">
              <a:buFont typeface="Wingdings" panose="05000000000000000000" pitchFamily="2" charset="2"/>
              <a:buChar char="q"/>
            </a:pPr>
            <a:r>
              <a:rPr lang="uk-UA" sz="2400" b="1" dirty="0" smtClean="0">
                <a:solidFill>
                  <a:schemeClr val="tx1"/>
                </a:solidFill>
                <a:latin typeface="Times New Roman" panose="02020603050405020304" pitchFamily="18" charset="0"/>
                <a:cs typeface="Times New Roman" panose="02020603050405020304" pitchFamily="18" charset="0"/>
              </a:rPr>
              <a:t>Користуватись мобільними телефонами, персональними </a:t>
            </a:r>
            <a:r>
              <a:rPr lang="uk-UA" sz="2400" b="1" dirty="0" err="1" smtClean="0">
                <a:solidFill>
                  <a:schemeClr val="tx1"/>
                </a:solidFill>
                <a:latin typeface="Times New Roman" panose="02020603050405020304" pitchFamily="18" charset="0"/>
                <a:cs typeface="Times New Roman" panose="02020603050405020304" pitchFamily="18" charset="0"/>
              </a:rPr>
              <a:t>комп</a:t>
            </a:r>
            <a:r>
              <a:rPr lang="en-US" sz="2400" b="1" dirty="0" smtClean="0">
                <a:solidFill>
                  <a:schemeClr val="tx1"/>
                </a:solidFill>
                <a:latin typeface="Times New Roman" panose="02020603050405020304" pitchFamily="18" charset="0"/>
                <a:cs typeface="Times New Roman" panose="02020603050405020304" pitchFamily="18" charset="0"/>
              </a:rPr>
              <a:t>’</a:t>
            </a:r>
            <a:r>
              <a:rPr lang="uk-UA" sz="2400" b="1" dirty="0" err="1" smtClean="0">
                <a:solidFill>
                  <a:schemeClr val="tx1"/>
                </a:solidFill>
                <a:latin typeface="Times New Roman" panose="02020603050405020304" pitchFamily="18" charset="0"/>
                <a:cs typeface="Times New Roman" panose="02020603050405020304" pitchFamily="18" charset="0"/>
              </a:rPr>
              <a:t>ютерами</a:t>
            </a:r>
            <a:r>
              <a:rPr lang="uk-UA" sz="2400" b="1" dirty="0" smtClean="0">
                <a:solidFill>
                  <a:schemeClr val="tx1"/>
                </a:solidFill>
                <a:latin typeface="Times New Roman" panose="02020603050405020304" pitchFamily="18" charset="0"/>
                <a:cs typeface="Times New Roman" panose="02020603050405020304" pitchFamily="18" charset="0"/>
              </a:rPr>
              <a:t>, електронними приладами, друкованими, рукописними та іншими матеріалами, не передбаченими процедурою проведення ЗНО.</a:t>
            </a:r>
          </a:p>
          <a:p>
            <a:pPr marL="285750" indent="-285750">
              <a:buFont typeface="Wingdings" panose="05000000000000000000" pitchFamily="2" charset="2"/>
              <a:buChar char="q"/>
            </a:pPr>
            <a:r>
              <a:rPr lang="uk-UA" sz="2400" b="1" dirty="0" smtClean="0">
                <a:solidFill>
                  <a:schemeClr val="tx1"/>
                </a:solidFill>
                <a:latin typeface="Times New Roman" panose="02020603050405020304" pitchFamily="18" charset="0"/>
                <a:cs typeface="Times New Roman" panose="02020603050405020304" pitchFamily="18" charset="0"/>
              </a:rPr>
              <a:t>Відповідати на запитання учасників щодо змісту сертифікаційної роботи (коментувати його).</a:t>
            </a:r>
          </a:p>
          <a:p>
            <a:pPr marL="285750" indent="-285750">
              <a:buFont typeface="Wingdings" panose="05000000000000000000" pitchFamily="2" charset="2"/>
              <a:buChar char="q"/>
            </a:pPr>
            <a:r>
              <a:rPr lang="uk-UA" sz="2400" b="1" dirty="0" smtClean="0">
                <a:solidFill>
                  <a:schemeClr val="tx1"/>
                </a:solidFill>
                <a:latin typeface="Times New Roman" panose="02020603050405020304" pitchFamily="18" charset="0"/>
                <a:cs typeface="Times New Roman" panose="02020603050405020304" pitchFamily="18" charset="0"/>
              </a:rPr>
              <a:t>Без поважної причини відволікати учасників від виконання сертифікаційної роботи.</a:t>
            </a:r>
          </a:p>
          <a:p>
            <a:pPr marL="285750" indent="-285750">
              <a:buFont typeface="Wingdings" panose="05000000000000000000" pitchFamily="2" charset="2"/>
              <a:buChar char="q"/>
            </a:pPr>
            <a:r>
              <a:rPr lang="uk-UA" sz="2400" b="1" dirty="0" smtClean="0">
                <a:solidFill>
                  <a:schemeClr val="tx1"/>
                </a:solidFill>
                <a:latin typeface="Times New Roman" panose="02020603050405020304" pitchFamily="18" charset="0"/>
                <a:cs typeface="Times New Roman" panose="02020603050405020304" pitchFamily="18" charset="0"/>
              </a:rPr>
              <a:t>Без дозволу відповідального за пункт ЗНО залишати аудиторію.</a:t>
            </a:r>
          </a:p>
          <a:p>
            <a:pPr marL="285750" indent="-285750">
              <a:buFont typeface="Wingdings" panose="05000000000000000000" pitchFamily="2" charset="2"/>
              <a:buChar char="q"/>
            </a:pPr>
            <a:r>
              <a:rPr lang="uk-UA" sz="2400" b="1" dirty="0" smtClean="0">
                <a:solidFill>
                  <a:schemeClr val="tx1"/>
                </a:solidFill>
                <a:latin typeface="Times New Roman" panose="02020603050405020304" pitchFamily="18" charset="0"/>
                <a:cs typeface="Times New Roman" panose="02020603050405020304" pitchFamily="18" charset="0"/>
              </a:rPr>
              <a:t>Надавати учасникам будь-які предмети, не передбачені процедурою проведення ЗНО (маркер, папір тощо).  </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5678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8544" y="1"/>
            <a:ext cx="10613456" cy="1097279"/>
          </a:xfrm>
          <a:solidFill>
            <a:srgbClr val="D1F0C8"/>
          </a:solidFill>
        </p:spPr>
        <p:txBody>
          <a:bodyPr>
            <a:normAutofit/>
          </a:bodyPr>
          <a:lstStyle/>
          <a:p>
            <a:pPr algn="ctr"/>
            <a:r>
              <a:rPr lang="uk-UA" sz="2000" b="1" dirty="0" smtClean="0">
                <a:solidFill>
                  <a:srgbClr val="C00000"/>
                </a:solidFill>
                <a:latin typeface="Times New Roman" panose="02020603050405020304" pitchFamily="18" charset="0"/>
                <a:cs typeface="Times New Roman" panose="02020603050405020304" pitchFamily="18" charset="0"/>
              </a:rPr>
              <a:t>ПІД ЧАС ДОПУСКУ УЧАСНИКІВ ЗОВНІШНЬОГО НЕЗАЛЕЖНОГО ОЦІНЮВАННЯ ДО ПУНКТУ ПРОВЕДЕННЯ ЗОВНІШНЬОГО НЕЗАЛЕЖНОГО ОЦІНЮВАННЯ (ЗНО)</a:t>
            </a:r>
            <a:endParaRPr lang="ru-RU" sz="2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1759254507"/>
              </p:ext>
            </p:extLst>
          </p:nvPr>
        </p:nvGraphicFramePr>
        <p:xfrm>
          <a:off x="214964" y="1337913"/>
          <a:ext cx="11762072" cy="3627120"/>
        </p:xfrm>
        <a:graphic>
          <a:graphicData uri="http://schemas.openxmlformats.org/drawingml/2006/table">
            <a:tbl>
              <a:tblPr firstRow="1" bandRow="1">
                <a:tableStyleId>{5C22544A-7EE6-4342-B048-85BDC9FD1C3A}</a:tableStyleId>
              </a:tblPr>
              <a:tblGrid>
                <a:gridCol w="515605">
                  <a:extLst>
                    <a:ext uri="{9D8B030D-6E8A-4147-A177-3AD203B41FA5}">
                      <a16:colId xmlns:a16="http://schemas.microsoft.com/office/drawing/2014/main" xmlns="" val="1832353631"/>
                    </a:ext>
                  </a:extLst>
                </a:gridCol>
                <a:gridCol w="5388268">
                  <a:extLst>
                    <a:ext uri="{9D8B030D-6E8A-4147-A177-3AD203B41FA5}">
                      <a16:colId xmlns:a16="http://schemas.microsoft.com/office/drawing/2014/main" xmlns="" val="2646411958"/>
                    </a:ext>
                  </a:extLst>
                </a:gridCol>
                <a:gridCol w="5858199">
                  <a:extLst>
                    <a:ext uri="{9D8B030D-6E8A-4147-A177-3AD203B41FA5}">
                      <a16:colId xmlns:a16="http://schemas.microsoft.com/office/drawing/2014/main" xmlns="" val="2219755183"/>
                    </a:ext>
                  </a:extLst>
                </a:gridCol>
              </a:tblGrid>
              <a:tr h="492768">
                <a:tc>
                  <a:txBody>
                    <a:bodyPr/>
                    <a:lstStyle/>
                    <a:p>
                      <a:r>
                        <a:rPr lang="uk-UA"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СИТУАЦІЯ</a:t>
                      </a:r>
                      <a:endPar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СПОСІБ ВИРІШЕННЯ НЕСТАНДАРТНОЇ СИТУАЦІЇ</a:t>
                      </a:r>
                      <a:endParaRPr lang="ru-RU"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2847255679"/>
                  </a:ext>
                </a:extLst>
              </a:tr>
              <a:tr h="492768">
                <a:tc>
                  <a:txBody>
                    <a:bodyPr/>
                    <a:lstStyle/>
                    <a:p>
                      <a:pPr algn="ct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uk-UA" sz="2000" b="1" dirty="0" smtClean="0">
                          <a:effectLst/>
                          <a:latin typeface="Times New Roman" panose="02020603050405020304" pitchFamily="18" charset="0"/>
                          <a:cs typeface="Times New Roman" panose="02020603050405020304" pitchFamily="18" charset="0"/>
                        </a:rPr>
                        <a:t>Учасник</a:t>
                      </a:r>
                      <a:r>
                        <a:rPr lang="uk-UA" sz="2000" b="1" baseline="0" dirty="0" smtClean="0">
                          <a:effectLst/>
                          <a:latin typeface="Times New Roman" panose="02020603050405020304" pitchFamily="18" charset="0"/>
                          <a:cs typeface="Times New Roman" panose="02020603050405020304" pitchFamily="18" charset="0"/>
                        </a:rPr>
                        <a:t> ЗНО прибув до пункту проведення ЗНО без Сертифіката ЗНО та/або документа, на підставі якого здійснено реєстрацію (іншого документа,  що посвідчує особу).</a:t>
                      </a:r>
                      <a:endParaRPr lang="ru-RU" sz="2000" b="1" dirty="0">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uk-UA" sz="2000" b="1" dirty="0" smtClean="0">
                          <a:latin typeface="Times New Roman" panose="02020603050405020304" pitchFamily="18" charset="0"/>
                          <a:cs typeface="Times New Roman" panose="02020603050405020304" pitchFamily="18" charset="0"/>
                        </a:rPr>
                        <a:t>Учасника</a:t>
                      </a:r>
                      <a:r>
                        <a:rPr lang="uk-UA" sz="2000" b="1" baseline="0" dirty="0" smtClean="0">
                          <a:latin typeface="Times New Roman" panose="02020603050405020304" pitchFamily="18" charset="0"/>
                          <a:cs typeface="Times New Roman" panose="02020603050405020304" pitchFamily="18" charset="0"/>
                        </a:rPr>
                        <a:t> </a:t>
                      </a:r>
                      <a:r>
                        <a:rPr lang="uk-UA" sz="2000" b="1" baseline="0" dirty="0" smtClean="0">
                          <a:solidFill>
                            <a:srgbClr val="C00000"/>
                          </a:solidFill>
                          <a:latin typeface="Times New Roman" panose="02020603050405020304" pitchFamily="18" charset="0"/>
                          <a:cs typeface="Times New Roman" panose="02020603050405020304" pitchFamily="18" charset="0"/>
                        </a:rPr>
                        <a:t>не допускати </a:t>
                      </a:r>
                      <a:r>
                        <a:rPr lang="uk-UA" sz="2000" b="1" baseline="0" dirty="0" smtClean="0">
                          <a:latin typeface="Times New Roman" panose="02020603050405020304" pitchFamily="18" charset="0"/>
                          <a:cs typeface="Times New Roman" panose="02020603050405020304" pitchFamily="18" charset="0"/>
                        </a:rPr>
                        <a:t>до участі в ЗНО. Факт зафіксувати в Карті спостереження за процедурою проведення ЗНО.</a:t>
                      </a:r>
                      <a:endParaRPr lang="ru-RU"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026697980"/>
                  </a:ext>
                </a:extLst>
              </a:tr>
              <a:tr h="492768">
                <a:tc>
                  <a:txBody>
                    <a:bodyPr/>
                    <a:lstStyle/>
                    <a:p>
                      <a:pPr algn="ct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uk-UA" sz="2000" b="1" dirty="0" smtClean="0">
                          <a:latin typeface="Times New Roman" panose="02020603050405020304" pitchFamily="18" charset="0"/>
                          <a:cs typeface="Times New Roman" panose="02020603050405020304" pitchFamily="18" charset="0"/>
                        </a:rPr>
                        <a:t>Учасник прибув до пункту ЗНО без запрошення-перепустки для участі в ЗНО (якщо регіональний центр оцінювання якості освіти</a:t>
                      </a:r>
                      <a:r>
                        <a:rPr lang="uk-UA" sz="2000" b="1" baseline="0" dirty="0" smtClean="0">
                          <a:latin typeface="Times New Roman" panose="02020603050405020304" pitchFamily="18" charset="0"/>
                          <a:cs typeface="Times New Roman" panose="02020603050405020304" pitchFamily="18" charset="0"/>
                        </a:rPr>
                        <a:t> прийняв рішення про його використання).</a:t>
                      </a:r>
                      <a:endParaRPr lang="ru-RU" sz="20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uk-UA" sz="2000" b="1" dirty="0" smtClean="0">
                          <a:latin typeface="Times New Roman" panose="02020603050405020304" pitchFamily="18" charset="0"/>
                          <a:cs typeface="Times New Roman" panose="02020603050405020304" pitchFamily="18" charset="0"/>
                        </a:rPr>
                        <a:t>Учасника </a:t>
                      </a:r>
                      <a:r>
                        <a:rPr lang="uk-UA" sz="2000" b="1" dirty="0" smtClean="0">
                          <a:solidFill>
                            <a:srgbClr val="C00000"/>
                          </a:solidFill>
                          <a:latin typeface="Times New Roman" panose="02020603050405020304" pitchFamily="18" charset="0"/>
                          <a:cs typeface="Times New Roman" panose="02020603050405020304" pitchFamily="18" charset="0"/>
                        </a:rPr>
                        <a:t>допустити </a:t>
                      </a:r>
                      <a:r>
                        <a:rPr lang="uk-UA" sz="2000" b="1" dirty="0" smtClean="0">
                          <a:latin typeface="Times New Roman" panose="02020603050405020304" pitchFamily="18" charset="0"/>
                          <a:cs typeface="Times New Roman" panose="02020603050405020304" pitchFamily="18" charset="0"/>
                        </a:rPr>
                        <a:t>до проходження ЗНО.</a:t>
                      </a:r>
                      <a:r>
                        <a:rPr lang="uk-UA" sz="2000" b="1" baseline="0" dirty="0" smtClean="0">
                          <a:latin typeface="Times New Roman" panose="02020603050405020304" pitchFamily="18" charset="0"/>
                          <a:cs typeface="Times New Roman" panose="02020603050405020304" pitchFamily="18" charset="0"/>
                        </a:rPr>
                        <a:t> Помічник відповідального за пункт ЗНО має встановити відповідність особистих даних учасника, зазначених у Сертифікаті, зазначеним в Алфавітному списку учасників ЗНО</a:t>
                      </a:r>
                      <a:endParaRPr lang="ru-RU"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3300951492"/>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0"/>
            <a:ext cx="1578542" cy="1097280"/>
          </a:xfrm>
          <a:prstGeom prst="rect">
            <a:avLst/>
          </a:prstGeom>
          <a:solidFill>
            <a:srgbClr val="D1F0C8"/>
          </a:solidFill>
        </p:spPr>
      </p:pic>
    </p:spTree>
    <p:extLst>
      <p:ext uri="{BB962C8B-B14F-4D97-AF65-F5344CB8AC3E}">
        <p14:creationId xmlns:p14="http://schemas.microsoft.com/office/powerpoint/2010/main" xmlns="" val="1578010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1166" y="0"/>
            <a:ext cx="10099989" cy="904775"/>
          </a:xfrm>
          <a:solidFill>
            <a:srgbClr val="D1F0C8"/>
          </a:solidFill>
        </p:spPr>
        <p:txBody>
          <a:bodyPr>
            <a:normAutofit/>
          </a:bodyPr>
          <a:lstStyle/>
          <a:p>
            <a:pPr algn="ctr"/>
            <a:r>
              <a:rPr lang="uk-UA" sz="2400" b="1" dirty="0">
                <a:solidFill>
                  <a:srgbClr val="C00000"/>
                </a:solidFill>
                <a:latin typeface="Times New Roman" panose="02020603050405020304" pitchFamily="18" charset="0"/>
                <a:cs typeface="Times New Roman" panose="02020603050405020304" pitchFamily="18" charset="0"/>
              </a:rPr>
              <a:t>ПІД ЧАС ВИКОНАННЯ УЧАСНИКАМИ </a:t>
            </a:r>
            <a:r>
              <a:rPr lang="uk-UA" sz="2400" b="1" dirty="0" smtClean="0">
                <a:solidFill>
                  <a:srgbClr val="C00000"/>
                </a:solidFill>
                <a:latin typeface="Times New Roman" panose="02020603050405020304" pitchFamily="18" charset="0"/>
                <a:cs typeface="Times New Roman" panose="02020603050405020304" pitchFamily="18" charset="0"/>
              </a:rPr>
              <a:t>СЕРТИФІКАЦІЙНОЇ РОБОТИ</a:t>
            </a:r>
            <a:endParaRPr lang="ru-RU" sz="2400" dirty="0">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1909426420"/>
              </p:ext>
            </p:extLst>
          </p:nvPr>
        </p:nvGraphicFramePr>
        <p:xfrm>
          <a:off x="1456623" y="904775"/>
          <a:ext cx="9278754" cy="5212220"/>
        </p:xfrm>
        <a:graphic>
          <a:graphicData uri="http://schemas.openxmlformats.org/drawingml/2006/table">
            <a:tbl>
              <a:tblPr firstRow="1" bandRow="1">
                <a:tableStyleId>{5C22544A-7EE6-4342-B048-85BDC9FD1C3A}</a:tableStyleId>
              </a:tblPr>
              <a:tblGrid>
                <a:gridCol w="9278754">
                  <a:extLst>
                    <a:ext uri="{9D8B030D-6E8A-4147-A177-3AD203B41FA5}">
                      <a16:colId xmlns:a16="http://schemas.microsoft.com/office/drawing/2014/main" xmlns="" val="1970268966"/>
                    </a:ext>
                  </a:extLst>
                </a:gridCol>
              </a:tblGrid>
              <a:tr h="1158380">
                <a:tc>
                  <a:txBody>
                    <a:bodyPr/>
                    <a:lstStyle/>
                    <a:p>
                      <a:pPr algn="ctr"/>
                      <a:r>
                        <a:rPr lang="uk-UA" sz="2800" dirty="0" smtClean="0">
                          <a:solidFill>
                            <a:srgbClr val="FF0000"/>
                          </a:solidFill>
                          <a:effectLst/>
                          <a:latin typeface="Times New Roman" panose="02020603050405020304" pitchFamily="18" charset="0"/>
                          <a:cs typeface="Times New Roman" panose="02020603050405020304" pitchFamily="18" charset="0"/>
                        </a:rPr>
                        <a:t>11.30</a:t>
                      </a:r>
                      <a:r>
                        <a:rPr lang="uk-UA" sz="2800" baseline="0" dirty="0" smtClean="0">
                          <a:solidFill>
                            <a:srgbClr val="FF0000"/>
                          </a:solidFill>
                          <a:effectLst/>
                          <a:latin typeface="Times New Roman" panose="02020603050405020304" pitchFamily="18" charset="0"/>
                          <a:cs typeface="Times New Roman" panose="02020603050405020304" pitchFamily="18" charset="0"/>
                        </a:rPr>
                        <a:t> – до завершення ЗНО</a:t>
                      </a:r>
                      <a:endParaRPr lang="ru-RU" sz="2800" dirty="0">
                        <a:solidFill>
                          <a:srgbClr val="FF0000"/>
                        </a:solidFill>
                        <a:effectLst/>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extLst>
                  <a:ext uri="{0D108BD9-81ED-4DB2-BD59-A6C34878D82A}">
                    <a16:rowId xmlns:a16="http://schemas.microsoft.com/office/drawing/2014/main" xmlns="" val="548802326"/>
                  </a:ext>
                </a:extLst>
              </a:tr>
              <a:tr h="3866007">
                <a:tc>
                  <a:txBody>
                    <a:bodyPr/>
                    <a:lstStyle/>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Фіксувати* </a:t>
                      </a:r>
                      <a:r>
                        <a:rPr lang="uk-UA" sz="2000" b="1" dirty="0" smtClean="0">
                          <a:solidFill>
                            <a:schemeClr val="tx1"/>
                          </a:solidFill>
                          <a:latin typeface="Times New Roman" panose="02020603050405020304" pitchFamily="18" charset="0"/>
                          <a:cs typeface="Times New Roman" panose="02020603050405020304" pitchFamily="18" charset="0"/>
                        </a:rPr>
                        <a:t>на дошці фактичний час кожні </a:t>
                      </a:r>
                      <a:r>
                        <a:rPr lang="uk-UA" sz="2000" b="1" dirty="0" smtClean="0">
                          <a:solidFill>
                            <a:srgbClr val="FF0000"/>
                          </a:solidFill>
                          <a:latin typeface="Times New Roman" panose="02020603050405020304" pitchFamily="18" charset="0"/>
                          <a:cs typeface="Times New Roman" panose="02020603050405020304" pitchFamily="18" charset="0"/>
                        </a:rPr>
                        <a:t>20 хвилин</a:t>
                      </a:r>
                      <a:r>
                        <a:rPr lang="uk-UA" sz="2000" b="1" dirty="0" smtClean="0">
                          <a:solidFill>
                            <a:schemeClr val="tx1"/>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Здійснювати*</a:t>
                      </a:r>
                      <a:r>
                        <a:rPr lang="uk-UA" sz="2000" b="1" dirty="0" smtClean="0">
                          <a:solidFill>
                            <a:schemeClr val="tx1"/>
                          </a:solidFill>
                          <a:latin typeface="Times New Roman" panose="02020603050405020304" pitchFamily="18" charset="0"/>
                          <a:cs typeface="Times New Roman" panose="02020603050405020304" pitchFamily="18" charset="0"/>
                        </a:rPr>
                        <a:t> контроль за процедурою проходження учасниками ЗНО. При виявленні порушення повідомляти</a:t>
                      </a:r>
                      <a:r>
                        <a:rPr lang="uk-UA" sz="2000" b="1" baseline="0" dirty="0" smtClean="0">
                          <a:solidFill>
                            <a:schemeClr val="tx1"/>
                          </a:solidFill>
                          <a:latin typeface="Times New Roman" panose="02020603050405020304" pitchFamily="18" charset="0"/>
                          <a:cs typeface="Times New Roman" panose="02020603050405020304" pitchFamily="18" charset="0"/>
                        </a:rPr>
                        <a:t> відповідального за пункт ЗНО.</a:t>
                      </a:r>
                    </a:p>
                    <a:p>
                      <a:pPr marL="0" indent="0">
                        <a:buFont typeface="Wingdings" panose="05000000000000000000" pitchFamily="2" charset="2"/>
                        <a:buNone/>
                      </a:pPr>
                      <a:r>
                        <a:rPr lang="uk-UA" sz="2000" b="1" baseline="0" dirty="0" smtClean="0">
                          <a:solidFill>
                            <a:schemeClr val="tx1"/>
                          </a:solidFill>
                          <a:latin typeface="Times New Roman" panose="02020603050405020304" pitchFamily="18" charset="0"/>
                          <a:cs typeface="Times New Roman" panose="02020603050405020304" pitchFamily="18" charset="0"/>
                        </a:rPr>
                        <a:t>Під час зовнішнього оцінювання учасники </a:t>
                      </a:r>
                      <a:r>
                        <a:rPr lang="uk-UA" sz="2000" b="1" baseline="0" dirty="0" smtClean="0">
                          <a:solidFill>
                            <a:srgbClr val="C00000"/>
                          </a:solidFill>
                          <a:latin typeface="Times New Roman" panose="02020603050405020304" pitchFamily="18" charset="0"/>
                          <a:cs typeface="Times New Roman" panose="02020603050405020304" pitchFamily="18" charset="0"/>
                        </a:rPr>
                        <a:t>мають право </a:t>
                      </a:r>
                      <a:r>
                        <a:rPr lang="uk-UA" sz="2000" b="1" baseline="0" dirty="0" smtClean="0">
                          <a:solidFill>
                            <a:schemeClr val="tx1"/>
                          </a:solidFill>
                          <a:latin typeface="Times New Roman" panose="02020603050405020304" pitchFamily="18" charset="0"/>
                          <a:cs typeface="Times New Roman" panose="02020603050405020304" pitchFamily="18" charset="0"/>
                        </a:rPr>
                        <a:t>з дозволу старшого інструктора вийти з аудиторії до закінчення виконання завдань.</a:t>
                      </a:r>
                      <a:endParaRPr lang="en-US" sz="2000" b="1" baseline="0" dirty="0" smtClean="0">
                        <a:solidFill>
                          <a:schemeClr val="tx1"/>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uk-UA" sz="2000" b="1" baseline="0" dirty="0" smtClean="0">
                        <a:solidFill>
                          <a:schemeClr val="tx1"/>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uk-UA" sz="2000" b="1" baseline="0" dirty="0" smtClean="0">
                          <a:solidFill>
                            <a:schemeClr val="tx1"/>
                          </a:solidFill>
                          <a:latin typeface="Times New Roman" panose="02020603050405020304" pitchFamily="18" charset="0"/>
                          <a:cs typeface="Times New Roman" panose="02020603050405020304" pitchFamily="18" charset="0"/>
                        </a:rPr>
                        <a:t>Якщо учаснику потрібно вийти з аудиторії, він має залишити на робочому столі згорнутий зошит та бланк(-и) відповідей, поклавши їх заповненою стороною донизу (якщо один учасник вже вийшов з аудиторії, інший учасник зазвичай може вийти після його повернення до аудиторії).</a:t>
                      </a:r>
                      <a:endParaRPr lang="en-US" sz="2000" b="1" baseline="0" dirty="0" smtClean="0">
                        <a:solidFill>
                          <a:schemeClr val="tx1"/>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uk-UA" sz="2000" b="1" baseline="0" dirty="0" smtClean="0">
                        <a:solidFill>
                          <a:schemeClr val="tx1"/>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uk-UA" sz="2000" b="1" baseline="0" dirty="0" smtClean="0">
                          <a:solidFill>
                            <a:schemeClr val="tx1"/>
                          </a:solidFill>
                          <a:latin typeface="Times New Roman" panose="02020603050405020304" pitchFamily="18" charset="0"/>
                          <a:cs typeface="Times New Roman" panose="02020603050405020304" pitchFamily="18" charset="0"/>
                        </a:rPr>
                        <a:t>Час, який учасник провів за межами аудиторії, не додається йому до часу, відведеного для виконання сертифікаційної роботи.</a:t>
                      </a:r>
                      <a:endParaRPr lang="ru-RU"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1904523195"/>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51" y="0"/>
            <a:ext cx="1472665" cy="904775"/>
          </a:xfrm>
          <a:prstGeom prst="rect">
            <a:avLst/>
          </a:prstGeom>
          <a:solidFill>
            <a:srgbClr val="D1F0C8"/>
          </a:solidFill>
        </p:spPr>
      </p:pic>
    </p:spTree>
    <p:extLst>
      <p:ext uri="{BB962C8B-B14F-4D97-AF65-F5344CB8AC3E}">
        <p14:creationId xmlns:p14="http://schemas.microsoft.com/office/powerpoint/2010/main" xmlns="" val="1750686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1166" y="0"/>
            <a:ext cx="10680834" cy="904775"/>
          </a:xfrm>
          <a:solidFill>
            <a:srgbClr val="D1F0C8"/>
          </a:solidFill>
        </p:spPr>
        <p:txBody>
          <a:bodyPr>
            <a:normAutofit/>
          </a:bodyPr>
          <a:lstStyle/>
          <a:p>
            <a:pPr algn="ctr"/>
            <a:r>
              <a:rPr lang="uk-UA" sz="2400" b="1" dirty="0" smtClean="0">
                <a:solidFill>
                  <a:srgbClr val="C00000"/>
                </a:solidFill>
                <a:latin typeface="Times New Roman" panose="02020603050405020304" pitchFamily="18" charset="0"/>
                <a:cs typeface="Times New Roman" panose="02020603050405020304" pitchFamily="18" charset="0"/>
              </a:rPr>
              <a:t>ПІД ЧАС ВИКОНАННЯ УЧАСНИКАМИ СЕРТИФІКАЦІЙНОЇ РОБОТИ</a:t>
            </a:r>
            <a:endParaRPr lang="ru-RU"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3547842257"/>
              </p:ext>
            </p:extLst>
          </p:nvPr>
        </p:nvGraphicFramePr>
        <p:xfrm>
          <a:off x="1119739" y="904776"/>
          <a:ext cx="9952522" cy="5582651"/>
        </p:xfrm>
        <a:graphic>
          <a:graphicData uri="http://schemas.openxmlformats.org/drawingml/2006/table">
            <a:tbl>
              <a:tblPr firstRow="1" bandRow="1">
                <a:tableStyleId>{5C22544A-7EE6-4342-B048-85BDC9FD1C3A}</a:tableStyleId>
              </a:tblPr>
              <a:tblGrid>
                <a:gridCol w="9952522">
                  <a:extLst>
                    <a:ext uri="{9D8B030D-6E8A-4147-A177-3AD203B41FA5}">
                      <a16:colId xmlns:a16="http://schemas.microsoft.com/office/drawing/2014/main" xmlns="" val="1970268966"/>
                    </a:ext>
                  </a:extLst>
                </a:gridCol>
              </a:tblGrid>
              <a:tr h="793123">
                <a:tc>
                  <a:txBody>
                    <a:bodyPr/>
                    <a:lstStyle/>
                    <a:p>
                      <a:pPr algn="ctr"/>
                      <a:r>
                        <a:rPr lang="uk-UA" sz="2800" dirty="0" smtClean="0">
                          <a:solidFill>
                            <a:srgbClr val="FF0000"/>
                          </a:solidFill>
                          <a:effectLst/>
                          <a:latin typeface="Times New Roman" panose="02020603050405020304" pitchFamily="18" charset="0"/>
                          <a:cs typeface="Times New Roman" panose="02020603050405020304" pitchFamily="18" charset="0"/>
                        </a:rPr>
                        <a:t>11.30</a:t>
                      </a:r>
                      <a:r>
                        <a:rPr lang="uk-UA" sz="2800" baseline="0" dirty="0" smtClean="0">
                          <a:solidFill>
                            <a:srgbClr val="FF0000"/>
                          </a:solidFill>
                          <a:effectLst/>
                          <a:latin typeface="Times New Roman" panose="02020603050405020304" pitchFamily="18" charset="0"/>
                          <a:cs typeface="Times New Roman" panose="02020603050405020304" pitchFamily="18" charset="0"/>
                        </a:rPr>
                        <a:t> – до завершення ЗНО</a:t>
                      </a:r>
                      <a:endParaRPr lang="ru-RU" sz="2800" dirty="0">
                        <a:solidFill>
                          <a:srgbClr val="FF0000"/>
                        </a:solidFill>
                        <a:effectLst/>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extLst>
                  <a:ext uri="{0D108BD9-81ED-4DB2-BD59-A6C34878D82A}">
                    <a16:rowId xmlns:a16="http://schemas.microsoft.com/office/drawing/2014/main" xmlns="" val="548802326"/>
                  </a:ext>
                </a:extLst>
              </a:tr>
              <a:tr h="4789528">
                <a:tc>
                  <a:txBody>
                    <a:bodyPr/>
                    <a:lstStyle/>
                    <a:p>
                      <a:pPr marL="342900" indent="-342900">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Фіксувати* </a:t>
                      </a:r>
                      <a:r>
                        <a:rPr lang="uk-UA" sz="2000" b="1" baseline="0" dirty="0" smtClean="0">
                          <a:solidFill>
                            <a:schemeClr val="tx1"/>
                          </a:solidFill>
                          <a:latin typeface="Times New Roman" panose="02020603050405020304" pitchFamily="18" charset="0"/>
                          <a:cs typeface="Times New Roman" panose="02020603050405020304" pitchFamily="18" charset="0"/>
                        </a:rPr>
                        <a:t>на зворотному боці Аудиторного протоколу інформацію про вихід/повернення учасників із/до аудиторії та порушення ними процедури проходження ЗНО.</a:t>
                      </a:r>
                    </a:p>
                    <a:p>
                      <a:pPr marL="0" indent="0" algn="ctr">
                        <a:buFont typeface="Wingdings" panose="05000000000000000000" pitchFamily="2" charset="2"/>
                        <a:buNone/>
                      </a:pPr>
                      <a:r>
                        <a:rPr lang="uk-UA" sz="2000" b="1" baseline="0" dirty="0" smtClean="0">
                          <a:solidFill>
                            <a:schemeClr val="tx1"/>
                          </a:solidFill>
                          <a:latin typeface="Times New Roman" panose="02020603050405020304" pitchFamily="18" charset="0"/>
                          <a:cs typeface="Times New Roman" panose="02020603050405020304" pitchFamily="18" charset="0"/>
                        </a:rPr>
                        <a:t>Після оголошення </a:t>
                      </a:r>
                      <a:r>
                        <a:rPr lang="uk-UA" sz="2000" b="1" baseline="0" dirty="0" smtClean="0">
                          <a:solidFill>
                            <a:srgbClr val="C00000"/>
                          </a:solidFill>
                          <a:latin typeface="Times New Roman" panose="02020603050405020304" pitchFamily="18" charset="0"/>
                          <a:cs typeface="Times New Roman" panose="02020603050405020304" pitchFamily="18" charset="0"/>
                        </a:rPr>
                        <a:t>технологічної перерви </a:t>
                      </a:r>
                      <a:r>
                        <a:rPr lang="uk-UA" sz="2000" b="1" baseline="0" dirty="0" smtClean="0">
                          <a:solidFill>
                            <a:schemeClr val="tx1"/>
                          </a:solidFill>
                          <a:latin typeface="Times New Roman" panose="02020603050405020304" pitchFamily="18" charset="0"/>
                          <a:cs typeface="Times New Roman" panose="02020603050405020304" pitchFamily="18" charset="0"/>
                        </a:rPr>
                        <a:t>необхідно:</a:t>
                      </a:r>
                    </a:p>
                    <a:p>
                      <a:pPr marL="0" indent="0" algn="ctr">
                        <a:buFont typeface="Wingdings" panose="05000000000000000000" pitchFamily="2" charset="2"/>
                        <a:buNone/>
                      </a:pPr>
                      <a:endParaRPr lang="uk-UA" sz="2000" b="1" baseline="0" dirty="0" smtClean="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Зазначити*</a:t>
                      </a:r>
                      <a:r>
                        <a:rPr lang="uk-UA" sz="2000" b="1" baseline="0" dirty="0" smtClean="0">
                          <a:solidFill>
                            <a:schemeClr val="tx1"/>
                          </a:solidFill>
                          <a:latin typeface="Times New Roman" panose="02020603050405020304" pitchFamily="18" charset="0"/>
                          <a:cs typeface="Times New Roman" panose="02020603050405020304" pitchFamily="18" charset="0"/>
                        </a:rPr>
                        <a:t> час початку та закінчення технологічної перерви на дошці та в Аудиторному протоколі.</a:t>
                      </a:r>
                    </a:p>
                    <a:p>
                      <a:pPr marL="342900" indent="-342900" algn="l">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Стежити**</a:t>
                      </a:r>
                      <a:r>
                        <a:rPr lang="uk-UA" sz="2000" b="1" baseline="0" dirty="0" smtClean="0">
                          <a:solidFill>
                            <a:schemeClr val="tx1"/>
                          </a:solidFill>
                          <a:latin typeface="Times New Roman" panose="02020603050405020304" pitchFamily="18" charset="0"/>
                          <a:cs typeface="Times New Roman" panose="02020603050405020304" pitchFamily="18" charset="0"/>
                        </a:rPr>
                        <a:t> за дотриманням учасниками вимоги згорнути зошити та покласти бланк(и) відповідей заповненою стороною донизу.</a:t>
                      </a:r>
                    </a:p>
                    <a:p>
                      <a:pPr marL="342900" indent="-342900" algn="l">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Забороняти**</a:t>
                      </a:r>
                      <a:r>
                        <a:rPr lang="uk-UA" sz="2000" b="1" baseline="0" dirty="0" smtClean="0">
                          <a:solidFill>
                            <a:schemeClr val="tx1"/>
                          </a:solidFill>
                          <a:latin typeface="Times New Roman" panose="02020603050405020304" pitchFamily="18" charset="0"/>
                          <a:cs typeface="Times New Roman" panose="02020603050405020304" pitchFamily="18" charset="0"/>
                        </a:rPr>
                        <a:t> учасникам спілкуватися, списувати відповіді на завдання сертифікаційної роботи в інших учасників.</a:t>
                      </a:r>
                    </a:p>
                    <a:p>
                      <a:pPr marL="342900" indent="-342900" algn="l">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Записати* </a:t>
                      </a:r>
                      <a:r>
                        <a:rPr lang="uk-UA" sz="2000" b="1" baseline="0" dirty="0" smtClean="0">
                          <a:solidFill>
                            <a:schemeClr val="tx1"/>
                          </a:solidFill>
                          <a:latin typeface="Times New Roman" panose="02020603050405020304" pitchFamily="18" charset="0"/>
                          <a:cs typeface="Times New Roman" panose="02020603050405020304" pitchFamily="18" charset="0"/>
                        </a:rPr>
                        <a:t>на дошці час закінчення роботи над сертифікаційною роботою, додавши до нього час, витрачений на технологічну перерву.</a:t>
                      </a:r>
                    </a:p>
                    <a:p>
                      <a:pPr marL="0" indent="0" algn="l">
                        <a:buFont typeface="Wingdings" panose="05000000000000000000" pitchFamily="2" charset="2"/>
                        <a:buNone/>
                      </a:pPr>
                      <a:endParaRPr lang="uk-UA" sz="2000" b="1" baseline="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ru-RU"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1904523195"/>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51" y="0"/>
            <a:ext cx="1472665" cy="904775"/>
          </a:xfrm>
          <a:prstGeom prst="rect">
            <a:avLst/>
          </a:prstGeom>
          <a:solidFill>
            <a:srgbClr val="D1F0C8"/>
          </a:solidFill>
        </p:spPr>
      </p:pic>
    </p:spTree>
    <p:extLst>
      <p:ext uri="{BB962C8B-B14F-4D97-AF65-F5344CB8AC3E}">
        <p14:creationId xmlns:p14="http://schemas.microsoft.com/office/powerpoint/2010/main" xmlns="" val="1439339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203960" y="199505"/>
            <a:ext cx="9784080" cy="1089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sz="2400" b="1" dirty="0" smtClean="0">
                <a:solidFill>
                  <a:srgbClr val="FF0000"/>
                </a:solidFill>
                <a:latin typeface="Times New Roman" panose="02020603050405020304" pitchFamily="18" charset="0"/>
                <a:cs typeface="Times New Roman" panose="02020603050405020304" pitchFamily="18" charset="0"/>
              </a:rPr>
              <a:t>ЗВЕРНІТЬ УВАГУ </a:t>
            </a:r>
            <a:r>
              <a:rPr lang="uk-UA" sz="2000" b="1" dirty="0" smtClean="0">
                <a:solidFill>
                  <a:schemeClr val="tx1"/>
                </a:solidFill>
                <a:latin typeface="Times New Roman" panose="02020603050405020304" pitchFamily="18" charset="0"/>
                <a:cs typeface="Times New Roman" panose="02020603050405020304" pitchFamily="18" charset="0"/>
              </a:rPr>
              <a:t>на </a:t>
            </a:r>
            <a:r>
              <a:rPr lang="uk-UA" sz="2000" b="1" dirty="0" smtClean="0">
                <a:solidFill>
                  <a:srgbClr val="C00000"/>
                </a:solidFill>
                <a:latin typeface="Times New Roman" panose="02020603050405020304" pitchFamily="18" charset="0"/>
                <a:cs typeface="Times New Roman" panose="02020603050405020304" pitchFamily="18" charset="0"/>
              </a:rPr>
              <a:t>визначену кількість</a:t>
            </a:r>
            <a:r>
              <a:rPr lang="uk-UA" sz="2000" b="1" dirty="0" smtClean="0">
                <a:solidFill>
                  <a:schemeClr val="tx1"/>
                </a:solidFill>
                <a:latin typeface="Times New Roman" panose="02020603050405020304" pitchFamily="18" charset="0"/>
                <a:cs typeface="Times New Roman" panose="02020603050405020304" pitchFamily="18" charset="0"/>
              </a:rPr>
              <a:t> маркованих наліпок (</a:t>
            </a:r>
            <a:r>
              <a:rPr lang="uk-UA" sz="2000" b="1" dirty="0" err="1" smtClean="0">
                <a:solidFill>
                  <a:schemeClr val="tx1"/>
                </a:solidFill>
                <a:latin typeface="Times New Roman" panose="02020603050405020304" pitchFamily="18" charset="0"/>
                <a:cs typeface="Times New Roman" panose="02020603050405020304" pitchFamily="18" charset="0"/>
              </a:rPr>
              <a:t>штрихкодів</a:t>
            </a:r>
            <a:r>
              <a:rPr lang="uk-UA" sz="2000" b="1" dirty="0" smtClean="0">
                <a:solidFill>
                  <a:schemeClr val="tx1"/>
                </a:solidFill>
                <a:latin typeface="Times New Roman" panose="02020603050405020304" pitchFamily="18" charset="0"/>
                <a:cs typeface="Times New Roman" panose="02020603050405020304" pitchFamily="18" charset="0"/>
              </a:rPr>
              <a:t>) на бланках сертифікаційної роботи </a:t>
            </a:r>
            <a:r>
              <a:rPr lang="uk-UA" sz="2000" b="1" dirty="0" smtClean="0">
                <a:solidFill>
                  <a:srgbClr val="C00000"/>
                </a:solidFill>
                <a:latin typeface="Times New Roman" panose="02020603050405020304" pitchFamily="18" charset="0"/>
                <a:cs typeface="Times New Roman" panose="02020603050405020304" pitchFamily="18" charset="0"/>
              </a:rPr>
              <a:t>кожного</a:t>
            </a:r>
            <a:r>
              <a:rPr lang="uk-UA" sz="2000" b="1" dirty="0" smtClean="0">
                <a:solidFill>
                  <a:schemeClr val="tx1"/>
                </a:solidFill>
                <a:latin typeface="Times New Roman" panose="02020603050405020304" pitchFamily="18" charset="0"/>
                <a:cs typeface="Times New Roman" panose="02020603050405020304" pitchFamily="18" charset="0"/>
              </a:rPr>
              <a:t> з учасників зовнішнього незалежного оцінювання з нижчезазначених  предметів:  </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2161309" y="1654234"/>
            <a:ext cx="7448204" cy="463850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Українська мова – </a:t>
            </a:r>
            <a:r>
              <a:rPr lang="uk-UA" sz="2000" b="1" dirty="0" smtClean="0">
                <a:solidFill>
                  <a:srgbClr val="C00000"/>
                </a:solidFill>
                <a:latin typeface="Times New Roman" panose="02020603050405020304" pitchFamily="18" charset="0"/>
                <a:cs typeface="Times New Roman" panose="02020603050405020304" pitchFamily="18" charset="0"/>
              </a:rPr>
              <a:t>3 (три) </a:t>
            </a:r>
            <a:r>
              <a:rPr lang="uk-UA" sz="2000" b="1" dirty="0" smtClean="0">
                <a:solidFill>
                  <a:schemeClr val="tx1"/>
                </a:solidFill>
                <a:latin typeface="Times New Roman" panose="02020603050405020304" pitchFamily="18" charset="0"/>
                <a:cs typeface="Times New Roman" panose="02020603050405020304" pitchFamily="18" charset="0"/>
              </a:rPr>
              <a:t>наліпки</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Українська мова і література – </a:t>
            </a:r>
            <a:r>
              <a:rPr lang="uk-UA" sz="2000" b="1" dirty="0" smtClean="0">
                <a:solidFill>
                  <a:srgbClr val="C00000"/>
                </a:solidFill>
                <a:latin typeface="Times New Roman" panose="02020603050405020304" pitchFamily="18" charset="0"/>
                <a:cs typeface="Times New Roman" panose="02020603050405020304" pitchFamily="18" charset="0"/>
              </a:rPr>
              <a:t>4 (чотири)</a:t>
            </a:r>
            <a:r>
              <a:rPr lang="uk-UA" sz="2000" b="1" dirty="0" smtClean="0">
                <a:solidFill>
                  <a:schemeClr val="tx1"/>
                </a:solidFill>
                <a:latin typeface="Times New Roman" panose="02020603050405020304" pitchFamily="18" charset="0"/>
                <a:cs typeface="Times New Roman" panose="02020603050405020304" pitchFamily="18" charset="0"/>
              </a:rPr>
              <a:t> наліпки</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Математика (завдання рівня стандарту) – </a:t>
            </a:r>
            <a:r>
              <a:rPr lang="uk-UA" sz="2000" b="1" dirty="0" smtClean="0">
                <a:solidFill>
                  <a:srgbClr val="C00000"/>
                </a:solidFill>
                <a:latin typeface="Times New Roman" panose="02020603050405020304" pitchFamily="18" charset="0"/>
                <a:cs typeface="Times New Roman" panose="02020603050405020304" pitchFamily="18" charset="0"/>
              </a:rPr>
              <a:t>3 (три) </a:t>
            </a:r>
            <a:r>
              <a:rPr lang="uk-UA" sz="2000" b="1" dirty="0" smtClean="0">
                <a:solidFill>
                  <a:schemeClr val="tx1"/>
                </a:solidFill>
                <a:latin typeface="Times New Roman" panose="02020603050405020304" pitchFamily="18" charset="0"/>
                <a:cs typeface="Times New Roman" panose="02020603050405020304" pitchFamily="18" charset="0"/>
              </a:rPr>
              <a:t>наліпки</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Математика – </a:t>
            </a:r>
            <a:r>
              <a:rPr lang="uk-UA" sz="2000" b="1" dirty="0" smtClean="0">
                <a:solidFill>
                  <a:srgbClr val="C00000"/>
                </a:solidFill>
                <a:latin typeface="Times New Roman" panose="02020603050405020304" pitchFamily="18" charset="0"/>
                <a:cs typeface="Times New Roman" panose="02020603050405020304" pitchFamily="18" charset="0"/>
              </a:rPr>
              <a:t>5 (п</a:t>
            </a:r>
            <a:r>
              <a:rPr lang="en-US" sz="2000" b="1" dirty="0" smtClean="0">
                <a:solidFill>
                  <a:srgbClr val="C00000"/>
                </a:solidFill>
                <a:latin typeface="Times New Roman" panose="02020603050405020304" pitchFamily="18" charset="0"/>
                <a:cs typeface="Times New Roman" panose="02020603050405020304" pitchFamily="18" charset="0"/>
              </a:rPr>
              <a:t>’</a:t>
            </a:r>
            <a:r>
              <a:rPr lang="uk-UA" sz="2000" b="1" dirty="0" smtClean="0">
                <a:solidFill>
                  <a:srgbClr val="C00000"/>
                </a:solidFill>
                <a:latin typeface="Times New Roman" panose="02020603050405020304" pitchFamily="18" charset="0"/>
                <a:cs typeface="Times New Roman" panose="02020603050405020304" pitchFamily="18" charset="0"/>
              </a:rPr>
              <a:t>ять) </a:t>
            </a:r>
            <a:r>
              <a:rPr lang="uk-UA" sz="2000" b="1" dirty="0" smtClean="0">
                <a:solidFill>
                  <a:schemeClr val="tx1"/>
                </a:solidFill>
                <a:latin typeface="Times New Roman" panose="02020603050405020304" pitchFamily="18" charset="0"/>
                <a:cs typeface="Times New Roman" panose="02020603050405020304" pitchFamily="18" charset="0"/>
              </a:rPr>
              <a:t>наліпок</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Англійська мова – </a:t>
            </a:r>
            <a:r>
              <a:rPr lang="uk-UA" sz="2000" b="1" dirty="0" smtClean="0">
                <a:solidFill>
                  <a:srgbClr val="C00000"/>
                </a:solidFill>
                <a:latin typeface="Times New Roman" panose="02020603050405020304" pitchFamily="18" charset="0"/>
                <a:cs typeface="Times New Roman" panose="02020603050405020304" pitchFamily="18" charset="0"/>
              </a:rPr>
              <a:t>2 (дві) </a:t>
            </a:r>
            <a:r>
              <a:rPr lang="uk-UA" sz="2000" b="1" dirty="0" smtClean="0">
                <a:solidFill>
                  <a:schemeClr val="tx1"/>
                </a:solidFill>
                <a:latin typeface="Times New Roman" panose="02020603050405020304" pitchFamily="18" charset="0"/>
                <a:cs typeface="Times New Roman" panose="02020603050405020304" pitchFamily="18" charset="0"/>
              </a:rPr>
              <a:t>наліпки</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Німецька мова – </a:t>
            </a:r>
            <a:r>
              <a:rPr lang="uk-UA" sz="2000" b="1" dirty="0" smtClean="0">
                <a:solidFill>
                  <a:srgbClr val="C00000"/>
                </a:solidFill>
                <a:latin typeface="Times New Roman" panose="02020603050405020304" pitchFamily="18" charset="0"/>
                <a:cs typeface="Times New Roman" panose="02020603050405020304" pitchFamily="18" charset="0"/>
              </a:rPr>
              <a:t>2 (дві) </a:t>
            </a:r>
            <a:r>
              <a:rPr lang="uk-UA" sz="2000" b="1" dirty="0" smtClean="0">
                <a:solidFill>
                  <a:schemeClr val="tx1"/>
                </a:solidFill>
                <a:latin typeface="Times New Roman" panose="02020603050405020304" pitchFamily="18" charset="0"/>
                <a:cs typeface="Times New Roman" panose="02020603050405020304" pitchFamily="18" charset="0"/>
              </a:rPr>
              <a:t>наліпки</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Іспанська мова – </a:t>
            </a:r>
            <a:r>
              <a:rPr lang="uk-UA" sz="2000" b="1" dirty="0" smtClean="0">
                <a:solidFill>
                  <a:srgbClr val="C00000"/>
                </a:solidFill>
                <a:latin typeface="Times New Roman" panose="02020603050405020304" pitchFamily="18" charset="0"/>
                <a:cs typeface="Times New Roman" panose="02020603050405020304" pitchFamily="18" charset="0"/>
              </a:rPr>
              <a:t>2 (дві) </a:t>
            </a:r>
            <a:r>
              <a:rPr lang="uk-UA" sz="2000" b="1" dirty="0" smtClean="0">
                <a:solidFill>
                  <a:schemeClr val="tx1"/>
                </a:solidFill>
                <a:latin typeface="Times New Roman" panose="02020603050405020304" pitchFamily="18" charset="0"/>
                <a:cs typeface="Times New Roman" panose="02020603050405020304" pitchFamily="18" charset="0"/>
              </a:rPr>
              <a:t>наліпки</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Французька мова – </a:t>
            </a:r>
            <a:r>
              <a:rPr lang="uk-UA" sz="2000" b="1" dirty="0" smtClean="0">
                <a:solidFill>
                  <a:srgbClr val="C00000"/>
                </a:solidFill>
                <a:latin typeface="Times New Roman" panose="02020603050405020304" pitchFamily="18" charset="0"/>
                <a:cs typeface="Times New Roman" panose="02020603050405020304" pitchFamily="18" charset="0"/>
              </a:rPr>
              <a:t>2 (дві) </a:t>
            </a:r>
            <a:r>
              <a:rPr lang="uk-UA" sz="2000" b="1" dirty="0" smtClean="0">
                <a:solidFill>
                  <a:schemeClr val="tx1"/>
                </a:solidFill>
                <a:latin typeface="Times New Roman" panose="02020603050405020304" pitchFamily="18" charset="0"/>
                <a:cs typeface="Times New Roman" panose="02020603050405020304" pitchFamily="18" charset="0"/>
              </a:rPr>
              <a:t>наліпки</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Історія України – </a:t>
            </a:r>
            <a:r>
              <a:rPr lang="uk-UA" sz="2000" b="1" dirty="0" smtClean="0">
                <a:solidFill>
                  <a:srgbClr val="C00000"/>
                </a:solidFill>
                <a:latin typeface="Times New Roman" panose="02020603050405020304" pitchFamily="18" charset="0"/>
                <a:cs typeface="Times New Roman" panose="02020603050405020304" pitchFamily="18" charset="0"/>
              </a:rPr>
              <a:t>1 (одна)</a:t>
            </a:r>
            <a:r>
              <a:rPr lang="uk-UA" sz="2000" b="1" dirty="0" smtClean="0">
                <a:solidFill>
                  <a:schemeClr val="tx1"/>
                </a:solidFill>
                <a:latin typeface="Times New Roman" panose="02020603050405020304" pitchFamily="18" charset="0"/>
                <a:cs typeface="Times New Roman" panose="02020603050405020304" pitchFamily="18" charset="0"/>
              </a:rPr>
              <a:t> наліпка</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Хімія – </a:t>
            </a:r>
            <a:r>
              <a:rPr lang="uk-UA" sz="2000" b="1" dirty="0" smtClean="0">
                <a:solidFill>
                  <a:srgbClr val="C00000"/>
                </a:solidFill>
                <a:latin typeface="Times New Roman" panose="02020603050405020304" pitchFamily="18" charset="0"/>
                <a:cs typeface="Times New Roman" panose="02020603050405020304" pitchFamily="18" charset="0"/>
              </a:rPr>
              <a:t>1 (одна) </a:t>
            </a:r>
            <a:r>
              <a:rPr lang="uk-UA" sz="2000" b="1" dirty="0" smtClean="0">
                <a:solidFill>
                  <a:schemeClr val="tx1"/>
                </a:solidFill>
                <a:latin typeface="Times New Roman" panose="02020603050405020304" pitchFamily="18" charset="0"/>
                <a:cs typeface="Times New Roman" panose="02020603050405020304" pitchFamily="18" charset="0"/>
              </a:rPr>
              <a:t>наліпка</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Фізика – </a:t>
            </a:r>
            <a:r>
              <a:rPr lang="uk-UA" sz="2000" b="1" dirty="0" smtClean="0">
                <a:solidFill>
                  <a:srgbClr val="C00000"/>
                </a:solidFill>
                <a:latin typeface="Times New Roman" panose="02020603050405020304" pitchFamily="18" charset="0"/>
                <a:cs typeface="Times New Roman" panose="02020603050405020304" pitchFamily="18" charset="0"/>
              </a:rPr>
              <a:t>1 (одна)</a:t>
            </a:r>
            <a:r>
              <a:rPr lang="uk-UA" sz="2000" b="1" dirty="0" smtClean="0">
                <a:solidFill>
                  <a:schemeClr val="tx1"/>
                </a:solidFill>
                <a:latin typeface="Times New Roman" panose="02020603050405020304" pitchFamily="18" charset="0"/>
                <a:cs typeface="Times New Roman" panose="02020603050405020304" pitchFamily="18" charset="0"/>
              </a:rPr>
              <a:t> наліпка</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Біологія – </a:t>
            </a:r>
            <a:r>
              <a:rPr lang="uk-UA" sz="2000" b="1" dirty="0" smtClean="0">
                <a:solidFill>
                  <a:srgbClr val="C00000"/>
                </a:solidFill>
                <a:latin typeface="Times New Roman" panose="02020603050405020304" pitchFamily="18" charset="0"/>
                <a:cs typeface="Times New Roman" panose="02020603050405020304" pitchFamily="18" charset="0"/>
              </a:rPr>
              <a:t>1 (одна)</a:t>
            </a:r>
            <a:r>
              <a:rPr lang="uk-UA" sz="2000" b="1" dirty="0" smtClean="0">
                <a:solidFill>
                  <a:schemeClr val="tx1"/>
                </a:solidFill>
                <a:latin typeface="Times New Roman" panose="02020603050405020304" pitchFamily="18" charset="0"/>
                <a:cs typeface="Times New Roman" panose="02020603050405020304" pitchFamily="18" charset="0"/>
              </a:rPr>
              <a:t> наліпка</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Географія – </a:t>
            </a:r>
            <a:r>
              <a:rPr lang="uk-UA" sz="2000" b="1" dirty="0" smtClean="0">
                <a:solidFill>
                  <a:srgbClr val="C00000"/>
                </a:solidFill>
                <a:latin typeface="Times New Roman" panose="02020603050405020304" pitchFamily="18" charset="0"/>
                <a:cs typeface="Times New Roman" panose="02020603050405020304" pitchFamily="18" charset="0"/>
              </a:rPr>
              <a:t>1 (одна ) </a:t>
            </a:r>
            <a:r>
              <a:rPr lang="uk-UA" sz="2000" b="1" dirty="0" smtClean="0">
                <a:solidFill>
                  <a:schemeClr val="tx1"/>
                </a:solidFill>
                <a:latin typeface="Times New Roman" panose="02020603050405020304" pitchFamily="18" charset="0"/>
                <a:cs typeface="Times New Roman" panose="02020603050405020304" pitchFamily="18" charset="0"/>
              </a:rPr>
              <a:t>наліпка</a:t>
            </a:r>
            <a:endParaRPr lang="ru-R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25751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1166" y="0"/>
            <a:ext cx="10548562" cy="904775"/>
          </a:xfrm>
          <a:solidFill>
            <a:srgbClr val="D1F0C8"/>
          </a:solidFill>
        </p:spPr>
        <p:txBody>
          <a:bodyPr>
            <a:normAutofit/>
          </a:bodyPr>
          <a:lstStyle/>
          <a:p>
            <a:pPr algn="ctr"/>
            <a:r>
              <a:rPr lang="uk-UA" sz="2400" b="1" dirty="0">
                <a:solidFill>
                  <a:srgbClr val="C00000"/>
                </a:solidFill>
                <a:latin typeface="Times New Roman" panose="02020603050405020304" pitchFamily="18" charset="0"/>
                <a:cs typeface="Times New Roman" panose="02020603050405020304" pitchFamily="18" charset="0"/>
              </a:rPr>
              <a:t>ПІД ЧАС ВИКОНАННЯ УЧАСНИКАМИ  </a:t>
            </a:r>
            <a:r>
              <a:rPr lang="uk-UA" sz="2400" b="1" dirty="0" smtClean="0">
                <a:solidFill>
                  <a:srgbClr val="C00000"/>
                </a:solidFill>
                <a:latin typeface="Times New Roman" panose="02020603050405020304" pitchFamily="18" charset="0"/>
                <a:cs typeface="Times New Roman" panose="02020603050405020304" pitchFamily="18" charset="0"/>
              </a:rPr>
              <a:t>СЕРТИФІКАЦІЙНОЇ РОБОТИ</a:t>
            </a:r>
            <a:endParaRPr lang="ru-RU" sz="2400" dirty="0">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2284760875"/>
              </p:ext>
            </p:extLst>
          </p:nvPr>
        </p:nvGraphicFramePr>
        <p:xfrm>
          <a:off x="19251" y="904775"/>
          <a:ext cx="12172749" cy="5791200"/>
        </p:xfrm>
        <a:graphic>
          <a:graphicData uri="http://schemas.openxmlformats.org/drawingml/2006/table">
            <a:tbl>
              <a:tblPr firstRow="1" bandRow="1">
                <a:tableStyleId>{5C22544A-7EE6-4342-B048-85BDC9FD1C3A}</a:tableStyleId>
              </a:tblPr>
              <a:tblGrid>
                <a:gridCol w="12172749">
                  <a:extLst>
                    <a:ext uri="{9D8B030D-6E8A-4147-A177-3AD203B41FA5}">
                      <a16:colId xmlns:a16="http://schemas.microsoft.com/office/drawing/2014/main" xmlns="" val="1970268966"/>
                    </a:ext>
                  </a:extLst>
                </a:gridCol>
              </a:tblGrid>
              <a:tr h="492568">
                <a:tc>
                  <a:txBody>
                    <a:bodyPr/>
                    <a:lstStyle/>
                    <a:p>
                      <a:pPr algn="ctr"/>
                      <a:r>
                        <a:rPr lang="uk-UA" sz="2800" dirty="0" smtClean="0">
                          <a:solidFill>
                            <a:srgbClr val="FF0000"/>
                          </a:solidFill>
                          <a:effectLst/>
                          <a:latin typeface="Times New Roman" panose="02020603050405020304" pitchFamily="18" charset="0"/>
                          <a:cs typeface="Times New Roman" panose="02020603050405020304" pitchFamily="18" charset="0"/>
                        </a:rPr>
                        <a:t>11.30</a:t>
                      </a:r>
                      <a:r>
                        <a:rPr lang="uk-UA" sz="2800" baseline="0" dirty="0" smtClean="0">
                          <a:solidFill>
                            <a:srgbClr val="FF0000"/>
                          </a:solidFill>
                          <a:effectLst/>
                          <a:latin typeface="Times New Roman" panose="02020603050405020304" pitchFamily="18" charset="0"/>
                          <a:cs typeface="Times New Roman" panose="02020603050405020304" pitchFamily="18" charset="0"/>
                        </a:rPr>
                        <a:t> – до завершення ЗНО</a:t>
                      </a:r>
                      <a:endParaRPr lang="ru-RU" sz="2800" dirty="0">
                        <a:solidFill>
                          <a:srgbClr val="FF0000"/>
                        </a:solidFill>
                        <a:effectLst/>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extLst>
                  <a:ext uri="{0D108BD9-81ED-4DB2-BD59-A6C34878D82A}">
                    <a16:rowId xmlns:a16="http://schemas.microsoft.com/office/drawing/2014/main" xmlns="" val="548802326"/>
                  </a:ext>
                </a:extLst>
              </a:tr>
              <a:tr h="5012601">
                <a:tc>
                  <a:txBody>
                    <a:bodyPr/>
                    <a:lstStyle/>
                    <a:p>
                      <a:pPr marL="0" indent="0" algn="ctr">
                        <a:buFont typeface="Wingdings" panose="05000000000000000000" pitchFamily="2" charset="2"/>
                        <a:buNone/>
                      </a:pPr>
                      <a:r>
                        <a:rPr lang="uk-UA" sz="2000" b="1" dirty="0" smtClean="0">
                          <a:solidFill>
                            <a:srgbClr val="C00000"/>
                          </a:solidFill>
                          <a:latin typeface="Times New Roman" panose="02020603050405020304" pitchFamily="18" charset="0"/>
                          <a:cs typeface="Times New Roman" panose="02020603050405020304" pitchFamily="18" charset="0"/>
                        </a:rPr>
                        <a:t>Повідомити*</a:t>
                      </a:r>
                      <a:r>
                        <a:rPr lang="uk-UA" sz="2000" b="1" baseline="0" dirty="0" smtClean="0">
                          <a:solidFill>
                            <a:srgbClr val="C00000"/>
                          </a:solidFill>
                          <a:latin typeface="Times New Roman" panose="02020603050405020304" pitchFamily="18" charset="0"/>
                          <a:cs typeface="Times New Roman" panose="02020603050405020304" pitchFamily="18" charset="0"/>
                        </a:rPr>
                        <a:t> </a:t>
                      </a:r>
                      <a:r>
                        <a:rPr lang="uk-UA" sz="2000" b="1" baseline="0" dirty="0" smtClean="0">
                          <a:solidFill>
                            <a:schemeClr val="tx1"/>
                          </a:solidFill>
                          <a:latin typeface="Times New Roman" panose="02020603050405020304" pitchFamily="18" charset="0"/>
                          <a:cs typeface="Times New Roman" panose="02020603050405020304" pitchFamily="18" charset="0"/>
                        </a:rPr>
                        <a:t>учасників про продовження роботи над виконанням завдань та зміну часу закінчення виконання сертифікаційної роботи:</a:t>
                      </a:r>
                    </a:p>
                    <a:p>
                      <a:pPr marL="0" indent="0" algn="l">
                        <a:buFont typeface="Wingdings" panose="05000000000000000000" pitchFamily="2" charset="2"/>
                        <a:buNone/>
                      </a:pPr>
                      <a:r>
                        <a:rPr lang="uk-UA" sz="200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«Звертаємо вашу увагу, що час закінчення виконання завдань змінився. Ви маєте закінчити виконання тесту не пізніше ___</a:t>
                      </a:r>
                      <a:r>
                        <a:rPr lang="uk-UA" sz="2000" b="1" baseline="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год____хв</a:t>
                      </a:r>
                      <a:r>
                        <a:rPr lang="uk-UA" sz="200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l">
                        <a:buFont typeface="Wingdings" panose="05000000000000000000" pitchFamily="2" charset="2"/>
                        <a:buNone/>
                      </a:pPr>
                      <a:endParaRPr lang="uk-UA" sz="200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Font typeface="Wingdings" panose="05000000000000000000" pitchFamily="2" charset="2"/>
                        <a:buNone/>
                      </a:pPr>
                      <a:r>
                        <a:rPr lang="uk-UA" sz="2000" b="1" baseline="0" dirty="0" smtClean="0">
                          <a:solidFill>
                            <a:srgbClr val="C00000"/>
                          </a:solidFill>
                          <a:effectLst/>
                          <a:latin typeface="Times New Roman" panose="02020603050405020304" pitchFamily="18" charset="0"/>
                          <a:cs typeface="Times New Roman" panose="02020603050405020304" pitchFamily="18" charset="0"/>
                        </a:rPr>
                        <a:t>Записати</a:t>
                      </a:r>
                      <a:r>
                        <a:rPr lang="uk-UA" sz="2000" b="1" baseline="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200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b="1" baseline="0" dirty="0" smtClean="0">
                          <a:solidFill>
                            <a:schemeClr val="tx1"/>
                          </a:solidFill>
                          <a:effectLst/>
                          <a:latin typeface="Times New Roman" panose="02020603050405020304" pitchFamily="18" charset="0"/>
                          <a:cs typeface="Times New Roman" panose="02020603050405020304" pitchFamily="18" charset="0"/>
                        </a:rPr>
                        <a:t>на дошці час закінчення  зовнішнього оцінювання.</a:t>
                      </a:r>
                    </a:p>
                    <a:p>
                      <a:pPr marL="0" indent="0" algn="l">
                        <a:buFont typeface="Wingdings" panose="05000000000000000000" pitchFamily="2" charset="2"/>
                        <a:buNone/>
                      </a:pP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Якщо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завершив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виконання</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сертифікаційної</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роботи</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раніше</a:t>
                      </a:r>
                      <a:r>
                        <a:rPr lang="ru-RU" sz="2000" b="1" i="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визначеного</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часу й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отримав</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у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Сертифікаті</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відмітку</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уповноваженої</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особи</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але не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протягом</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останніх</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15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хв</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або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не в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числі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трьох</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останніх</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учасників</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він</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має</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здати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старшому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інструкторові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бланки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відповідей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а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зошит</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залишити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на</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своєму</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робочому</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місці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Старший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інструктор</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укладає</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бланк(и)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відповідей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до</a:t>
                      </a:r>
                      <a:r>
                        <a:rPr lang="ru-RU" sz="2000" b="1" i="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спеціального</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захищеного</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поліетиленового</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пакета для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відправлення</a:t>
                      </a:r>
                      <a:r>
                        <a:rPr lang="ru-RU" sz="2000" b="1" i="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матеріалів</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далі</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 пакет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із</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матеріалами</a:t>
                      </a:r>
                      <a:r>
                        <a:rPr lang="ru-RU" sz="2000" b="1" i="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1"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t>).</a:t>
                      </a:r>
                      <a:br>
                        <a:rPr lang="ru-RU" sz="2000" b="1" i="1"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має</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засвідчити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підписом</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в Аудиторному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протоколі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факт</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передання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бланка(-</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ів</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відповідей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Після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цього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він</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може</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вийти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з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аудиторії</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інструктор</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повідомляє</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про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це</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чергового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або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перебувати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в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ній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до моменту</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отримання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зошита</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дотримуючись</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установлених</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норм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поведінки</a:t>
                      </a:r>
                      <a:r>
                        <a:rPr lang="ru-RU"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endParaRPr lang="uk-UA" sz="2000" b="1" baseline="0" dirty="0" smtClean="0">
                        <a:solidFill>
                          <a:schemeClr val="tx1"/>
                        </a:solidFill>
                        <a:effectLst/>
                        <a:latin typeface="Times New Roman" panose="02020603050405020304" pitchFamily="18" charset="0"/>
                        <a:cs typeface="Times New Roman" panose="02020603050405020304" pitchFamily="18" charset="0"/>
                      </a:endParaRPr>
                    </a:p>
                    <a:p>
                      <a:pPr marL="0" indent="0" algn="ctr">
                        <a:buFont typeface="Wingdings" panose="05000000000000000000" pitchFamily="2" charset="2"/>
                        <a:buNone/>
                      </a:pPr>
                      <a:endParaRPr lang="uk-UA" sz="2000" b="1" baseline="0" dirty="0" smtClean="0">
                        <a:solidFill>
                          <a:schemeClr val="tx1"/>
                        </a:solidFill>
                        <a:effectLst/>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1904523195"/>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51" y="0"/>
            <a:ext cx="1472665" cy="904775"/>
          </a:xfrm>
          <a:prstGeom prst="rect">
            <a:avLst/>
          </a:prstGeom>
          <a:solidFill>
            <a:srgbClr val="D1F0C8"/>
          </a:solidFill>
        </p:spPr>
      </p:pic>
    </p:spTree>
    <p:extLst>
      <p:ext uri="{BB962C8B-B14F-4D97-AF65-F5344CB8AC3E}">
        <p14:creationId xmlns:p14="http://schemas.microsoft.com/office/powerpoint/2010/main" xmlns="" val="1738442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07008" y="0"/>
            <a:ext cx="10984991" cy="1005840"/>
          </a:xfrm>
          <a:solidFill>
            <a:srgbClr val="D1F0C8"/>
          </a:solidFill>
        </p:spPr>
        <p:txBody>
          <a:bodyPr anchor="ctr">
            <a:normAutofit fontScale="90000"/>
          </a:bodyPr>
          <a:lstStyle/>
          <a:p>
            <a:r>
              <a:rPr lang="uk-UA"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uk-UA"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1900" b="1" dirty="0" smtClean="0">
                <a:solidFill>
                  <a:srgbClr val="C00000"/>
                </a:solidFill>
                <a:latin typeface="Times New Roman" panose="02020603050405020304" pitchFamily="18" charset="0"/>
                <a:cs typeface="Times New Roman" panose="02020603050405020304" pitchFamily="18" charset="0"/>
              </a:rPr>
              <a:t>ЗА 15 ХВИЛИН </a:t>
            </a:r>
            <a:r>
              <a:rPr lang="uk-UA" sz="1900" b="1" dirty="0" smtClean="0">
                <a:latin typeface="Times New Roman" panose="02020603050405020304" pitchFamily="18" charset="0"/>
                <a:cs typeface="Times New Roman" panose="02020603050405020304" pitchFamily="18" charset="0"/>
              </a:rPr>
              <a:t>ДО ЗАКІНЧЕННЯ ЧАСУ, ВІДВЕДЕНОГО НА ВИКОНАННЯ СЕРТИФІКАЦІЙНОЇ РОБОТИ</a:t>
            </a:r>
            <a:r>
              <a:rPr lang="uk-UA" sz="2000" b="1" dirty="0" smtClean="0">
                <a:latin typeface="Times New Roman" panose="02020603050405020304" pitchFamily="18" charset="0"/>
                <a:cs typeface="Times New Roman" panose="02020603050405020304" pitchFamily="18" charset="0"/>
              </a:rPr>
              <a:t>, </a:t>
            </a:r>
            <a:r>
              <a:rPr lang="uk-UA" sz="2200" b="1" dirty="0" smtClean="0">
                <a:solidFill>
                  <a:srgbClr val="C00000"/>
                </a:solidFill>
                <a:latin typeface="Times New Roman" panose="02020603050405020304" pitchFamily="18" charset="0"/>
                <a:cs typeface="Times New Roman" panose="02020603050405020304" pitchFamily="18" charset="0"/>
              </a:rPr>
              <a:t>повідомити*</a:t>
            </a:r>
            <a:r>
              <a:rPr lang="uk-UA" sz="2200" b="1" dirty="0" smtClean="0">
                <a:latin typeface="Times New Roman" panose="02020603050405020304" pitchFamily="18" charset="0"/>
                <a:cs typeface="Times New Roman" panose="02020603050405020304" pitchFamily="18" charset="0"/>
              </a:rPr>
              <a:t> учасникам час, що залишився до закінчення ЗНО;</a:t>
            </a:r>
            <a:br>
              <a:rPr lang="uk-UA" sz="2200" b="1" dirty="0" smtClean="0">
                <a:latin typeface="Times New Roman" panose="02020603050405020304" pitchFamily="18" charset="0"/>
                <a:cs typeface="Times New Roman" panose="02020603050405020304" pitchFamily="18" charset="0"/>
              </a:rPr>
            </a:br>
            <a:r>
              <a:rPr lang="uk-UA" sz="2200" b="1" dirty="0" smtClean="0">
                <a:solidFill>
                  <a:srgbClr val="C00000"/>
                </a:solidFill>
                <a:latin typeface="Times New Roman" panose="02020603050405020304" pitchFamily="18" charset="0"/>
                <a:cs typeface="Times New Roman" panose="02020603050405020304" pitchFamily="18" charset="0"/>
              </a:rPr>
              <a:t>попередити* </a:t>
            </a:r>
            <a:r>
              <a:rPr lang="uk-UA" sz="2200" b="1" dirty="0" smtClean="0">
                <a:latin typeface="Times New Roman" panose="02020603050405020304" pitchFamily="18" charset="0"/>
                <a:cs typeface="Times New Roman" panose="02020603050405020304" pitchFamily="18" charset="0"/>
              </a:rPr>
              <a:t>учасників про необхідність завершити роботу із заповнення бланків відповідей.</a:t>
            </a:r>
            <a:r>
              <a:rPr lang="ru-RU" sz="2200" b="1" dirty="0" smtClean="0">
                <a:solidFill>
                  <a:srgbClr val="C00000"/>
                </a:solidFill>
                <a:latin typeface="Times New Roman" panose="02020603050405020304" pitchFamily="18" charset="0"/>
                <a:cs typeface="Times New Roman" panose="02020603050405020304" pitchFamily="18" charset="0"/>
              </a:rPr>
              <a:t/>
            </a:r>
            <a:br>
              <a:rPr lang="ru-RU" sz="2200" b="1" dirty="0" smtClean="0">
                <a:solidFill>
                  <a:srgbClr val="C00000"/>
                </a:solidFill>
                <a:latin typeface="Times New Roman" panose="02020603050405020304" pitchFamily="18" charset="0"/>
                <a:cs typeface="Times New Roman" panose="02020603050405020304" pitchFamily="18" charset="0"/>
              </a:rPr>
            </a:br>
            <a:endParaRPr lang="ru-RU" sz="2200" dirty="0"/>
          </a:p>
        </p:txBody>
      </p:sp>
      <p:graphicFrame>
        <p:nvGraphicFramePr>
          <p:cNvPr id="8" name="Місце для вмісту 7"/>
          <p:cNvGraphicFramePr>
            <a:graphicFrameLocks noGrp="1"/>
          </p:cNvGraphicFramePr>
          <p:nvPr>
            <p:ph idx="1"/>
            <p:extLst>
              <p:ext uri="{D42A27DB-BD31-4B8C-83A1-F6EECF244321}">
                <p14:modId xmlns:p14="http://schemas.microsoft.com/office/powerpoint/2010/main" xmlns="" val="2314050937"/>
              </p:ext>
            </p:extLst>
          </p:nvPr>
        </p:nvGraphicFramePr>
        <p:xfrm>
          <a:off x="19251" y="1426463"/>
          <a:ext cx="12172748" cy="5310170"/>
        </p:xfrm>
        <a:graphic>
          <a:graphicData uri="http://schemas.openxmlformats.org/drawingml/2006/table">
            <a:tbl>
              <a:tblPr firstRow="1" bandRow="1">
                <a:tableStyleId>{5C22544A-7EE6-4342-B048-85BDC9FD1C3A}</a:tableStyleId>
              </a:tblPr>
              <a:tblGrid>
                <a:gridCol w="12172748">
                  <a:extLst>
                    <a:ext uri="{9D8B030D-6E8A-4147-A177-3AD203B41FA5}">
                      <a16:colId xmlns:a16="http://schemas.microsoft.com/office/drawing/2014/main" xmlns="" val="705313987"/>
                    </a:ext>
                  </a:extLst>
                </a:gridCol>
              </a:tblGrid>
              <a:tr h="768650">
                <a:tc>
                  <a:txBody>
                    <a:bodyPr/>
                    <a:lstStyle/>
                    <a:p>
                      <a:pPr marL="342900" indent="-342900">
                        <a:buFont typeface="Wingdings" panose="05000000000000000000" pitchFamily="2" charset="2"/>
                        <a:buChar char="Ø"/>
                      </a:pPr>
                      <a:r>
                        <a:rPr lang="uk-UA" sz="2000" dirty="0" smtClean="0">
                          <a:solidFill>
                            <a:srgbClr val="C00000"/>
                          </a:solidFill>
                          <a:latin typeface="Times New Roman" panose="02020603050405020304" pitchFamily="18" charset="0"/>
                          <a:cs typeface="Times New Roman" panose="02020603050405020304" pitchFamily="18" charset="0"/>
                        </a:rPr>
                        <a:t>Повідомити*</a:t>
                      </a:r>
                      <a:r>
                        <a:rPr lang="uk-UA" sz="2000" dirty="0" smtClean="0">
                          <a:solidFill>
                            <a:schemeClr val="tx1"/>
                          </a:solidFill>
                          <a:latin typeface="Times New Roman" panose="02020603050405020304" pitchFamily="18" charset="0"/>
                          <a:cs typeface="Times New Roman" panose="02020603050405020304" pitchFamily="18" charset="0"/>
                        </a:rPr>
                        <a:t> учасників</a:t>
                      </a:r>
                      <a:r>
                        <a:rPr lang="uk-UA" sz="2000" baseline="0" dirty="0" smtClean="0">
                          <a:solidFill>
                            <a:schemeClr val="tx1"/>
                          </a:solidFill>
                          <a:latin typeface="Times New Roman" panose="02020603050405020304" pitchFamily="18" charset="0"/>
                          <a:cs typeface="Times New Roman" panose="02020603050405020304" pitchFamily="18" charset="0"/>
                        </a:rPr>
                        <a:t> про закінчення часу , відведеного на виконання сертифікаційної роботи.</a:t>
                      </a:r>
                    </a:p>
                    <a:p>
                      <a:pPr marL="342900" indent="-342900">
                        <a:buFont typeface="Wingdings" panose="05000000000000000000" pitchFamily="2" charset="2"/>
                        <a:buChar char="Ø"/>
                      </a:pPr>
                      <a:r>
                        <a:rPr lang="uk-UA" sz="2000" baseline="0" dirty="0" smtClean="0">
                          <a:solidFill>
                            <a:srgbClr val="C00000"/>
                          </a:solidFill>
                          <a:latin typeface="Times New Roman" panose="02020603050405020304" pitchFamily="18" charset="0"/>
                          <a:cs typeface="Times New Roman" panose="02020603050405020304" pitchFamily="18" charset="0"/>
                        </a:rPr>
                        <a:t>Попросити*</a:t>
                      </a:r>
                      <a:r>
                        <a:rPr lang="uk-UA" sz="2000" baseline="0" dirty="0" smtClean="0">
                          <a:solidFill>
                            <a:schemeClr val="tx1"/>
                          </a:solidFill>
                          <a:latin typeface="Times New Roman" panose="02020603050405020304" pitchFamily="18" charset="0"/>
                          <a:cs typeface="Times New Roman" panose="02020603050405020304" pitchFamily="18" charset="0"/>
                        </a:rPr>
                        <a:t> учасників згорнути зошити, відкласти бланки відповідей та покласти ручки на стіл.</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984161533"/>
                  </a:ext>
                </a:extLst>
              </a:tr>
              <a:tr h="3585035">
                <a:tc>
                  <a:txBody>
                    <a:bodyPr/>
                    <a:lstStyle/>
                    <a:p>
                      <a:pPr marL="285750" indent="-28575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Запросити*</a:t>
                      </a:r>
                      <a:r>
                        <a:rPr lang="uk-UA" sz="2000" b="1" dirty="0" smtClean="0">
                          <a:latin typeface="Times New Roman" panose="02020603050405020304" pitchFamily="18" charset="0"/>
                          <a:cs typeface="Times New Roman" panose="02020603050405020304" pitchFamily="18" charset="0"/>
                        </a:rPr>
                        <a:t> учасникам по одному підійти із бланками</a:t>
                      </a:r>
                      <a:r>
                        <a:rPr lang="uk-UA" sz="2000" b="1" baseline="0" dirty="0" smtClean="0">
                          <a:latin typeface="Times New Roman" panose="02020603050405020304" pitchFamily="18" charset="0"/>
                          <a:cs typeface="Times New Roman" panose="02020603050405020304" pitchFamily="18" charset="0"/>
                        </a:rPr>
                        <a:t> відповідей</a:t>
                      </a:r>
                      <a:r>
                        <a:rPr lang="uk-UA" sz="2000" b="1" dirty="0" smtClean="0">
                          <a:latin typeface="Times New Roman" panose="02020603050405020304" pitchFamily="18" charset="0"/>
                          <a:cs typeface="Times New Roman" panose="02020603050405020304" pitchFamily="18" charset="0"/>
                        </a:rPr>
                        <a:t> до стола інструкторів (зошити учасники залишають на своїх робочих місцях).</a:t>
                      </a:r>
                    </a:p>
                    <a:p>
                      <a:pPr marL="285750" indent="-28575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Прийняти*</a:t>
                      </a:r>
                      <a:r>
                        <a:rPr lang="uk-UA" sz="2000" b="1" dirty="0" smtClean="0">
                          <a:latin typeface="Times New Roman" panose="02020603050405020304" pitchFamily="18" charset="0"/>
                          <a:cs typeface="Times New Roman" panose="02020603050405020304" pitchFamily="18" charset="0"/>
                        </a:rPr>
                        <a:t> від учасників бланки відповідей. </a:t>
                      </a:r>
                    </a:p>
                    <a:p>
                      <a:pPr marL="285750" indent="-28575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Викласти* </a:t>
                      </a:r>
                      <a:r>
                        <a:rPr lang="uk-UA" sz="2000" b="1" dirty="0" smtClean="0">
                          <a:latin typeface="Times New Roman" panose="02020603050405020304" pitchFamily="18" charset="0"/>
                          <a:cs typeface="Times New Roman" panose="02020603050405020304" pitchFamily="18" charset="0"/>
                        </a:rPr>
                        <a:t>з пакета з матеріалами зовнішнього оцінювання бланки відповідей, які  учасники здали до завершення часу, відведеного на виконання сертифікаційної роботи.  </a:t>
                      </a:r>
                    </a:p>
                    <a:p>
                      <a:pPr marL="285750" indent="-28575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Перерахувати*</a:t>
                      </a:r>
                      <a:r>
                        <a:rPr lang="uk-UA" sz="2000" b="1" baseline="0" dirty="0" smtClean="0">
                          <a:solidFill>
                            <a:srgbClr val="C00000"/>
                          </a:solidFill>
                          <a:latin typeface="Times New Roman" panose="02020603050405020304" pitchFamily="18" charset="0"/>
                          <a:cs typeface="Times New Roman" panose="02020603050405020304" pitchFamily="18" charset="0"/>
                        </a:rPr>
                        <a:t> </a:t>
                      </a:r>
                      <a:r>
                        <a:rPr lang="uk-UA" sz="2000" b="1" baseline="0" dirty="0" smtClean="0">
                          <a:solidFill>
                            <a:schemeClr val="tx1"/>
                          </a:solidFill>
                          <a:latin typeface="Times New Roman" panose="02020603050405020304" pitchFamily="18" charset="0"/>
                          <a:cs typeface="Times New Roman" panose="02020603050405020304" pitchFamily="18" charset="0"/>
                        </a:rPr>
                        <a:t>бланки відповідей кожного типу та </a:t>
                      </a:r>
                      <a:r>
                        <a:rPr lang="uk-UA" sz="2000" b="1" baseline="0" dirty="0" smtClean="0">
                          <a:solidFill>
                            <a:srgbClr val="C00000"/>
                          </a:solidFill>
                          <a:latin typeface="Times New Roman" panose="02020603050405020304" pitchFamily="18" charset="0"/>
                          <a:cs typeface="Times New Roman" panose="02020603050405020304" pitchFamily="18" charset="0"/>
                        </a:rPr>
                        <a:t>вкласти* </a:t>
                      </a:r>
                      <a:r>
                        <a:rPr lang="uk-UA" sz="2000" b="1" baseline="0" dirty="0" smtClean="0">
                          <a:solidFill>
                            <a:schemeClr val="tx1"/>
                          </a:solidFill>
                          <a:latin typeface="Times New Roman" panose="02020603050405020304" pitchFamily="18" charset="0"/>
                          <a:cs typeface="Times New Roman" panose="02020603050405020304" pitchFamily="18" charset="0"/>
                        </a:rPr>
                        <a:t>їх до пакета з матеріалами зовнішнього оцінювання.</a:t>
                      </a:r>
                    </a:p>
                    <a:p>
                      <a:pPr marL="285750" indent="-285750">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Зібрати</a:t>
                      </a:r>
                      <a:r>
                        <a:rPr lang="uk-UA" sz="2000" b="1" baseline="0" dirty="0" smtClean="0">
                          <a:solidFill>
                            <a:schemeClr val="tx1"/>
                          </a:solidFill>
                          <a:latin typeface="Times New Roman" panose="02020603050405020304" pitchFamily="18" charset="0"/>
                          <a:cs typeface="Times New Roman" panose="02020603050405020304" pitchFamily="18" charset="0"/>
                        </a:rPr>
                        <a:t> невикористані комплекти матеріалів зовнішнього оцінювання, </a:t>
                      </a:r>
                      <a:r>
                        <a:rPr lang="uk-UA" sz="2000" b="1" baseline="0" dirty="0" smtClean="0">
                          <a:solidFill>
                            <a:srgbClr val="C00000"/>
                          </a:solidFill>
                          <a:latin typeface="Times New Roman" panose="02020603050405020304" pitchFamily="18" charset="0"/>
                          <a:cs typeface="Times New Roman" panose="02020603050405020304" pitchFamily="18" charset="0"/>
                        </a:rPr>
                        <a:t>перерахувати</a:t>
                      </a:r>
                      <a:r>
                        <a:rPr lang="uk-UA" sz="2000" b="1" baseline="0" dirty="0" smtClean="0">
                          <a:solidFill>
                            <a:schemeClr val="tx1"/>
                          </a:solidFill>
                          <a:latin typeface="Times New Roman" panose="02020603050405020304" pitchFamily="18" charset="0"/>
                          <a:cs typeface="Times New Roman" panose="02020603050405020304" pitchFamily="18" charset="0"/>
                        </a:rPr>
                        <a:t>  та </a:t>
                      </a:r>
                      <a:r>
                        <a:rPr lang="uk-UA" sz="2000" b="1" baseline="0" dirty="0" smtClean="0">
                          <a:solidFill>
                            <a:srgbClr val="C00000"/>
                          </a:solidFill>
                          <a:latin typeface="Times New Roman" panose="02020603050405020304" pitchFamily="18" charset="0"/>
                          <a:cs typeface="Times New Roman" panose="02020603050405020304" pitchFamily="18" charset="0"/>
                        </a:rPr>
                        <a:t>зазначити</a:t>
                      </a:r>
                      <a:r>
                        <a:rPr lang="uk-UA" sz="2000" b="1" baseline="0" dirty="0" smtClean="0">
                          <a:solidFill>
                            <a:schemeClr val="tx1"/>
                          </a:solidFill>
                          <a:latin typeface="Times New Roman" panose="02020603050405020304" pitchFamily="18" charset="0"/>
                          <a:cs typeface="Times New Roman" panose="02020603050405020304" pitchFamily="18" charset="0"/>
                        </a:rPr>
                        <a:t> їх кількість в Аудиторному протоколі.</a:t>
                      </a:r>
                    </a:p>
                    <a:p>
                      <a:pPr marL="285750" indent="-285750">
                        <a:buFont typeface="Wingdings" panose="05000000000000000000" pitchFamily="2" charset="2"/>
                        <a:buChar char="Ø"/>
                      </a:pPr>
                      <a:r>
                        <a:rPr lang="uk-UA" sz="2000" b="1" baseline="0" dirty="0" smtClean="0">
                          <a:solidFill>
                            <a:srgbClr val="C00000"/>
                          </a:solidFill>
                          <a:latin typeface="Times New Roman" panose="02020603050405020304" pitchFamily="18" charset="0"/>
                          <a:cs typeface="Times New Roman" panose="02020603050405020304" pitchFamily="18" charset="0"/>
                        </a:rPr>
                        <a:t>Зафіксувати</a:t>
                      </a:r>
                      <a:r>
                        <a:rPr lang="uk-UA" sz="2000" b="1" baseline="0" dirty="0" smtClean="0">
                          <a:solidFill>
                            <a:schemeClr val="tx1"/>
                          </a:solidFill>
                          <a:latin typeface="Times New Roman" panose="02020603050405020304" pitchFamily="18" charset="0"/>
                          <a:cs typeface="Times New Roman" panose="02020603050405020304" pitchFamily="18" charset="0"/>
                        </a:rPr>
                        <a:t> кількість бланків відповідей кожного типу в Аудиторному протоколі.</a:t>
                      </a:r>
                    </a:p>
                    <a:p>
                      <a:pPr marL="0" indent="0">
                        <a:buFont typeface="Wingdings" panose="05000000000000000000" pitchFamily="2" charset="2"/>
                        <a:buNone/>
                      </a:pPr>
                      <a:endParaRPr lang="uk-UA" sz="2000" b="1" dirty="0" smtClean="0">
                        <a:solidFill>
                          <a:srgbClr val="C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ru-RU"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3708345446"/>
                  </a:ext>
                </a:extLst>
              </a:tr>
              <a:tr h="378906">
                <a:tc>
                  <a:txBody>
                    <a:bodyPr/>
                    <a:lstStyle/>
                    <a:p>
                      <a:pPr marL="0" indent="0">
                        <a:buFont typeface="Wingdings" panose="05000000000000000000" pitchFamily="2" charset="2"/>
                        <a:buNone/>
                      </a:pPr>
                      <a:endParaRPr lang="uk-UA" sz="2000" b="1" i="0" baseline="0" dirty="0" smtClean="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759390257"/>
                  </a:ext>
                </a:extLst>
              </a:tr>
              <a:tr h="378906">
                <a:tc>
                  <a:txBody>
                    <a:bodyPr/>
                    <a:lstStyle/>
                    <a:p>
                      <a:pPr marL="342900" indent="-342900">
                        <a:buFont typeface="Wingdings" panose="05000000000000000000" pitchFamily="2" charset="2"/>
                        <a:buChar char="Ø"/>
                      </a:pPr>
                      <a:endParaRPr lang="ru-RU" sz="2000" b="1" dirty="0">
                        <a:solidFill>
                          <a:srgbClr val="C00000"/>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4205034921"/>
                  </a:ext>
                </a:extLst>
              </a:tr>
            </a:tbl>
          </a:graphicData>
        </a:graphic>
      </p:graphicFrame>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51" y="1"/>
            <a:ext cx="1187757" cy="676656"/>
          </a:xfrm>
          <a:prstGeom prst="rect">
            <a:avLst/>
          </a:prstGeom>
          <a:solidFill>
            <a:srgbClr val="D1F0C8"/>
          </a:solidFill>
        </p:spPr>
      </p:pic>
      <p:sp>
        <p:nvSpPr>
          <p:cNvPr id="2" name="Прямокутник 1"/>
          <p:cNvSpPr/>
          <p:nvPr/>
        </p:nvSpPr>
        <p:spPr>
          <a:xfrm>
            <a:off x="924025" y="1005839"/>
            <a:ext cx="10761043" cy="338329"/>
          </a:xfrm>
          <a:prstGeom prst="rect">
            <a:avLst/>
          </a:prstGeom>
          <a:solidFill>
            <a:srgbClr val="D1F0C8"/>
          </a:solidFill>
          <a:ln>
            <a:solidFill>
              <a:srgbClr val="D1F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C00000"/>
                </a:solidFill>
                <a:latin typeface="Times New Roman" panose="02020603050405020304" pitchFamily="18" charset="0"/>
                <a:cs typeface="Times New Roman" panose="02020603050405020304" pitchFamily="18" charset="0"/>
              </a:rPr>
              <a:t>ЗАВЕРШЕННЯ ЗОВНІШНЬОГО ОЦІНЮВАННЯ</a:t>
            </a:r>
            <a:endParaRPr lang="ru-RU"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9080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07008" y="0"/>
            <a:ext cx="10984991" cy="1005840"/>
          </a:xfrm>
          <a:solidFill>
            <a:srgbClr val="D1F0C8"/>
          </a:solidFill>
        </p:spPr>
        <p:txBody>
          <a:bodyPr anchor="ctr">
            <a:normAutofit/>
          </a:bodyPr>
          <a:lstStyle/>
          <a:p>
            <a:r>
              <a:rPr lang="uk-UA"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uk-UA"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solidFill>
                  <a:srgbClr val="C00000"/>
                </a:solidFill>
                <a:latin typeface="Times New Roman" panose="02020603050405020304" pitchFamily="18" charset="0"/>
                <a:cs typeface="Times New Roman" panose="02020603050405020304" pitchFamily="18" charset="0"/>
              </a:rPr>
              <a:t/>
            </a:r>
            <a:br>
              <a:rPr lang="ru-RU" sz="2200" b="1" dirty="0" smtClean="0">
                <a:solidFill>
                  <a:srgbClr val="C00000"/>
                </a:solidFill>
                <a:latin typeface="Times New Roman" panose="02020603050405020304" pitchFamily="18" charset="0"/>
                <a:cs typeface="Times New Roman" panose="02020603050405020304" pitchFamily="18" charset="0"/>
              </a:rPr>
            </a:br>
            <a:endParaRPr lang="ru-RU" sz="2200" dirty="0"/>
          </a:p>
        </p:txBody>
      </p:sp>
      <p:graphicFrame>
        <p:nvGraphicFramePr>
          <p:cNvPr id="8" name="Місце для вмісту 7"/>
          <p:cNvGraphicFramePr>
            <a:graphicFrameLocks noGrp="1"/>
          </p:cNvGraphicFramePr>
          <p:nvPr>
            <p:ph idx="1"/>
            <p:extLst>
              <p:ext uri="{D42A27DB-BD31-4B8C-83A1-F6EECF244321}">
                <p14:modId xmlns:p14="http://schemas.microsoft.com/office/powerpoint/2010/main" xmlns="" val="122074097"/>
              </p:ext>
            </p:extLst>
          </p:nvPr>
        </p:nvGraphicFramePr>
        <p:xfrm>
          <a:off x="102108" y="685799"/>
          <a:ext cx="11987784" cy="5944166"/>
        </p:xfrm>
        <a:graphic>
          <a:graphicData uri="http://schemas.openxmlformats.org/drawingml/2006/table">
            <a:tbl>
              <a:tblPr firstRow="1" bandRow="1">
                <a:tableStyleId>{5C22544A-7EE6-4342-B048-85BDC9FD1C3A}</a:tableStyleId>
              </a:tblPr>
              <a:tblGrid>
                <a:gridCol w="11987784">
                  <a:extLst>
                    <a:ext uri="{9D8B030D-6E8A-4147-A177-3AD203B41FA5}">
                      <a16:colId xmlns:a16="http://schemas.microsoft.com/office/drawing/2014/main" xmlns="" val="705313987"/>
                    </a:ext>
                  </a:extLst>
                </a:gridCol>
              </a:tblGrid>
              <a:tr h="389545">
                <a:tc>
                  <a:txBody>
                    <a:bodyPr/>
                    <a:lstStyle/>
                    <a:p>
                      <a:pPr marL="342900" indent="-342900">
                        <a:buFont typeface="Wingdings" panose="05000000000000000000" pitchFamily="2" charset="2"/>
                        <a:buChar char="Ø"/>
                      </a:pP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984161533"/>
                  </a:ext>
                </a:extLst>
              </a:tr>
              <a:tr h="4584640">
                <a:tc>
                  <a:txBody>
                    <a:bodyPr/>
                    <a:lstStyle/>
                    <a:p>
                      <a:pPr marL="285750" indent="-285750">
                        <a:buFont typeface="Wingdings" panose="05000000000000000000" pitchFamily="2" charset="2"/>
                        <a:buChar char="Ø"/>
                      </a:pPr>
                      <a:r>
                        <a:rPr lang="ru-RU" sz="2000" b="1" i="0" kern="1200" dirty="0" err="1" smtClean="0">
                          <a:solidFill>
                            <a:srgbClr val="C00000"/>
                          </a:solidFill>
                          <a:effectLst/>
                          <a:latin typeface="Times New Roman" panose="02020603050405020304" pitchFamily="18" charset="0"/>
                          <a:ea typeface="+mn-ea"/>
                          <a:cs typeface="Times New Roman" panose="02020603050405020304" pitchFamily="18" charset="0"/>
                        </a:rPr>
                        <a:t>Укласти</a:t>
                      </a:r>
                      <a:r>
                        <a:rPr lang="ru-RU" sz="2000" b="1" i="0" kern="1200" dirty="0" smtClean="0">
                          <a:solidFill>
                            <a:srgbClr val="C00000"/>
                          </a:solidFill>
                          <a:effectLst/>
                          <a:latin typeface="Times New Roman" panose="02020603050405020304" pitchFamily="18" charset="0"/>
                          <a:ea typeface="+mn-ea"/>
                          <a:cs typeface="Times New Roman" panose="02020603050405020304" pitchFamily="18" charset="0"/>
                        </a:rPr>
                        <a:t>*</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до пакета з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матеріалами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невикористані</a:t>
                      </a:r>
                      <a:r>
                        <a:rPr lang="en-US"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комплекти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матеріалів</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використану</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стрічку</a:t>
                      </a:r>
                      <a:r>
                        <a:rPr lang="en-US"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маркованих</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наліпок</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штрихкодів</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і пакет, у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якому</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було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надіслано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матеріали</a:t>
                      </a:r>
                      <a:r>
                        <a:rPr lang="en-US"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Ø"/>
                      </a:pPr>
                      <a:r>
                        <a:rPr lang="ru-RU" sz="2000" b="1" i="0" kern="1200" dirty="0" err="1" smtClean="0">
                          <a:solidFill>
                            <a:srgbClr val="C00000"/>
                          </a:solidFill>
                          <a:effectLst/>
                          <a:latin typeface="Times New Roman" panose="02020603050405020304" pitchFamily="18" charset="0"/>
                          <a:ea typeface="+mn-ea"/>
                          <a:cs typeface="Times New Roman" panose="02020603050405020304" pitchFamily="18" charset="0"/>
                        </a:rPr>
                        <a:t>Підписати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Аудиторний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протокол і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вкласти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його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до пакета з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матеріалами</a:t>
                      </a:r>
                      <a:r>
                        <a:rPr lang="en-US"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Ø"/>
                      </a:pPr>
                      <a:r>
                        <a:rPr lang="ru-RU" sz="2000" b="1" i="0" kern="1200" dirty="0" err="1" smtClean="0">
                          <a:solidFill>
                            <a:srgbClr val="C00000"/>
                          </a:solidFill>
                          <a:effectLst/>
                          <a:latin typeface="Times New Roman" panose="02020603050405020304" pitchFamily="18" charset="0"/>
                          <a:ea typeface="+mn-ea"/>
                          <a:cs typeface="Times New Roman" panose="02020603050405020304" pitchFamily="18" charset="0"/>
                        </a:rPr>
                        <a:t>Заклеїти</a:t>
                      </a:r>
                      <a:r>
                        <a:rPr lang="ru-RU" sz="2000" b="1" i="0" kern="1200" dirty="0" smtClean="0">
                          <a:solidFill>
                            <a:srgbClr val="C00000"/>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в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присутності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не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менше</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трьох</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учасників</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пакет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із</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матеріалами</a:t>
                      </a:r>
                      <a:r>
                        <a:rPr lang="en-US"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285750" indent="-285750" algn="l">
                        <a:buFont typeface="Wingdings" panose="05000000000000000000" pitchFamily="2" charset="2"/>
                        <a:buChar char="Ø"/>
                      </a:pPr>
                      <a:r>
                        <a:rPr lang="ru-RU" sz="2000" b="1" i="0" kern="1200" dirty="0" err="1" smtClean="0">
                          <a:solidFill>
                            <a:srgbClr val="C00000"/>
                          </a:solidFill>
                          <a:effectLst/>
                          <a:latin typeface="Times New Roman" panose="02020603050405020304" pitchFamily="18" charset="0"/>
                          <a:ea typeface="+mn-ea"/>
                          <a:cs typeface="Times New Roman" panose="02020603050405020304" pitchFamily="18" charset="0"/>
                        </a:rPr>
                        <a:t>Продемонструвати</a:t>
                      </a:r>
                      <a:r>
                        <a:rPr lang="ru-RU" sz="2000" b="1" i="0" kern="1200" dirty="0" smtClean="0">
                          <a:solidFill>
                            <a:srgbClr val="C00000"/>
                          </a:solidFill>
                          <a:effectLst/>
                          <a:latin typeface="Times New Roman" panose="02020603050405020304" pitchFamily="18" charset="0"/>
                          <a:ea typeface="+mn-ea"/>
                          <a:cs typeface="Times New Roman" panose="02020603050405020304" pitchFamily="18" charset="0"/>
                        </a:rPr>
                        <a:t>*</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пакет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із</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матеріалами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en-US"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присутнім</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учасникам</a:t>
                      </a:r>
                      <a:r>
                        <a:rPr lang="en-US"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endParaRPr lang="ru-RU" sz="2000" b="1" dirty="0" smtClean="0">
                        <a:latin typeface="Times New Roman" panose="02020603050405020304" pitchFamily="18" charset="0"/>
                        <a:cs typeface="Times New Roman" panose="02020603050405020304" pitchFamily="18" charset="0"/>
                      </a:endParaRPr>
                    </a:p>
                    <a:p>
                      <a:pPr marL="0" indent="0" algn="ctr">
                        <a:buFont typeface="Wingdings" panose="05000000000000000000" pitchFamily="2" charset="2"/>
                        <a:buNone/>
                      </a:pPr>
                      <a:r>
                        <a:rPr lang="uk-UA" sz="2000" b="1" dirty="0" smtClean="0">
                          <a:solidFill>
                            <a:srgbClr val="C00000"/>
                          </a:solidFill>
                          <a:latin typeface="Times New Roman" panose="02020603050405020304" pitchFamily="18" charset="0"/>
                          <a:cs typeface="Times New Roman" panose="02020603050405020304" pitchFamily="18" charset="0"/>
                        </a:rPr>
                        <a:t>Після закінчення</a:t>
                      </a:r>
                      <a:r>
                        <a:rPr lang="uk-UA" sz="2000" b="1" baseline="0" dirty="0" smtClean="0">
                          <a:solidFill>
                            <a:srgbClr val="C00000"/>
                          </a:solidFill>
                          <a:latin typeface="Times New Roman" panose="02020603050405020304" pitchFamily="18" charset="0"/>
                          <a:cs typeface="Times New Roman" panose="02020603050405020304" pitchFamily="18" charset="0"/>
                        </a:rPr>
                        <a:t> зовнішнього оцінювання в АУДИТОРІЇ </a:t>
                      </a:r>
                    </a:p>
                    <a:p>
                      <a:pPr marL="342900" indent="-342900" algn="l">
                        <a:buFont typeface="Wingdings" panose="05000000000000000000" pitchFamily="2" charset="2"/>
                        <a:buChar char="Ø"/>
                      </a:pPr>
                      <a:r>
                        <a:rPr lang="ru-RU" sz="2000" b="1" i="0" kern="1200" dirty="0" err="1" smtClean="0">
                          <a:solidFill>
                            <a:srgbClr val="C00000"/>
                          </a:solidFill>
                          <a:effectLst/>
                          <a:latin typeface="Times New Roman" panose="02020603050405020304" pitchFamily="18" charset="0"/>
                          <a:ea typeface="+mn-ea"/>
                          <a:cs typeface="Times New Roman" panose="02020603050405020304" pitchFamily="18" charset="0"/>
                        </a:rPr>
                        <a:t>Передати</a:t>
                      </a:r>
                      <a:r>
                        <a:rPr lang="ru-RU" sz="2000" b="1" i="0" kern="1200" dirty="0" smtClean="0">
                          <a:solidFill>
                            <a:srgbClr val="C00000"/>
                          </a:solidFill>
                          <a:effectLst/>
                          <a:latin typeface="Times New Roman" panose="02020603050405020304" pitchFamily="18" charset="0"/>
                          <a:ea typeface="+mn-ea"/>
                          <a:cs typeface="Times New Roman" panose="02020603050405020304" pitchFamily="18" charset="0"/>
                        </a:rPr>
                        <a:t>*</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відповідальному</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за пункт ЗНО пакет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із</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матеріалами</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baseline="0" dirty="0" err="1" smtClean="0">
                          <a:solidFill>
                            <a:schemeClr val="dk1"/>
                          </a:solidFill>
                          <a:effectLst/>
                          <a:latin typeface="Times New Roman" panose="02020603050405020304" pitchFamily="18" charset="0"/>
                          <a:ea typeface="+mn-ea"/>
                          <a:cs typeface="Times New Roman" panose="02020603050405020304" pitchFamily="18" charset="0"/>
                        </a:rPr>
                        <a:t>з</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овнішнього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p>
                    <a:p>
                      <a:pPr marL="342900" indent="-342900" algn="l">
                        <a:buFont typeface="Wingdings" panose="05000000000000000000" pitchFamily="2" charset="2"/>
                        <a:buChar char="Ø"/>
                      </a:pPr>
                      <a:r>
                        <a:rPr lang="ru-RU" sz="2000" b="1" i="0" kern="1200" dirty="0" err="1" smtClean="0">
                          <a:solidFill>
                            <a:srgbClr val="C00000"/>
                          </a:solidFill>
                          <a:effectLst/>
                          <a:latin typeface="Times New Roman" panose="02020603050405020304" pitchFamily="18" charset="0"/>
                          <a:ea typeface="+mn-ea"/>
                          <a:cs typeface="Times New Roman" panose="02020603050405020304" pitchFamily="18" charset="0"/>
                        </a:rPr>
                        <a:t>Засвідчити</a:t>
                      </a:r>
                      <a:r>
                        <a:rPr lang="ru-RU" sz="2000" b="1" i="0" kern="1200" dirty="0" smtClean="0">
                          <a:solidFill>
                            <a:srgbClr val="C00000"/>
                          </a:solidFill>
                          <a:effectLst/>
                          <a:latin typeface="Times New Roman" panose="02020603050405020304" pitchFamily="18" charset="0"/>
                          <a:ea typeface="+mn-ea"/>
                          <a:cs typeface="Times New Roman" panose="02020603050405020304" pitchFamily="18" charset="0"/>
                        </a:rPr>
                        <a:t>*</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цей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факт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підписом</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у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Відомості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видавання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приймання</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аудиторних</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пакетів</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p>
                    <a:p>
                      <a:pPr marL="0" indent="0" algn="ctr">
                        <a:buFont typeface="Wingdings" panose="05000000000000000000" pitchFamily="2" charset="2"/>
                        <a:buNone/>
                      </a:pP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Старший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інструктор</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залишається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в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приміщенні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де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відбувалося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передавання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пакетів</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до моменту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повідомлення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відповідальним</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за пункт ЗНО</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про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завершення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в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пункті</a:t>
                      </a:r>
                      <a:r>
                        <a:rPr lang="ru-RU" sz="2000" b="1" i="0" dirty="0" smtClean="0">
                          <a:latin typeface="Times New Roman" panose="02020603050405020304" pitchFamily="18" charset="0"/>
                          <a:cs typeface="Times New Roman" panose="02020603050405020304" pitchFamily="18" charset="0"/>
                        </a:rPr>
                        <a:t> </a:t>
                      </a:r>
                      <a:br>
                        <a:rPr lang="ru-RU" sz="2000" b="1" i="0" dirty="0" smtClean="0">
                          <a:latin typeface="Times New Roman" panose="02020603050405020304" pitchFamily="18" charset="0"/>
                          <a:cs typeface="Times New Roman" panose="02020603050405020304" pitchFamily="18" charset="0"/>
                        </a:rPr>
                      </a:br>
                      <a:endParaRPr lang="ru-RU" sz="2000" b="1" i="0" dirty="0">
                        <a:solidFill>
                          <a:srgbClr val="C00000"/>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3708345446"/>
                  </a:ext>
                </a:extLst>
              </a:tr>
              <a:tr h="389545">
                <a:tc>
                  <a:txBody>
                    <a:bodyPr/>
                    <a:lstStyle/>
                    <a:p>
                      <a:pPr marL="0" indent="0">
                        <a:buFont typeface="Wingdings" panose="05000000000000000000" pitchFamily="2" charset="2"/>
                        <a:buNone/>
                      </a:pPr>
                      <a:endParaRPr lang="uk-UA" sz="2000" b="1" i="0" baseline="0" dirty="0" smtClean="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759390257"/>
                  </a:ext>
                </a:extLst>
              </a:tr>
              <a:tr h="488246">
                <a:tc>
                  <a:txBody>
                    <a:bodyPr/>
                    <a:lstStyle/>
                    <a:p>
                      <a:pPr marL="342900" indent="-342900">
                        <a:buFont typeface="Wingdings" panose="05000000000000000000" pitchFamily="2" charset="2"/>
                        <a:buChar char="Ø"/>
                      </a:pPr>
                      <a:endParaRPr lang="ru-RU" sz="2000" b="1" dirty="0">
                        <a:solidFill>
                          <a:srgbClr val="C00000"/>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4205034921"/>
                  </a:ext>
                </a:extLst>
              </a:tr>
            </a:tbl>
          </a:graphicData>
        </a:graphic>
      </p:graphicFrame>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51" y="1"/>
            <a:ext cx="1334061" cy="585216"/>
          </a:xfrm>
          <a:prstGeom prst="rect">
            <a:avLst/>
          </a:prstGeom>
          <a:solidFill>
            <a:srgbClr val="D1F0C8"/>
          </a:solidFill>
        </p:spPr>
      </p:pic>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1651" y="152401"/>
            <a:ext cx="1334061" cy="585216"/>
          </a:xfrm>
          <a:prstGeom prst="rect">
            <a:avLst/>
          </a:prstGeom>
          <a:solidFill>
            <a:srgbClr val="D1F0C8"/>
          </a:solidFill>
        </p:spPr>
      </p:pic>
    </p:spTree>
    <p:extLst>
      <p:ext uri="{BB962C8B-B14F-4D97-AF65-F5344CB8AC3E}">
        <p14:creationId xmlns:p14="http://schemas.microsoft.com/office/powerpoint/2010/main" xmlns="" val="1409185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655545" cy="1068405"/>
          </a:xfrm>
          <a:prstGeom prst="rect">
            <a:avLst/>
          </a:prstGeom>
          <a:solidFill>
            <a:srgbClr val="D1F0C8"/>
          </a:solidFill>
        </p:spPr>
      </p:pic>
      <p:sp>
        <p:nvSpPr>
          <p:cNvPr id="5" name="Прямокутник 4"/>
          <p:cNvSpPr/>
          <p:nvPr/>
        </p:nvSpPr>
        <p:spPr>
          <a:xfrm>
            <a:off x="2932176" y="502920"/>
            <a:ext cx="6327648" cy="4526280"/>
          </a:xfrm>
          <a:prstGeom prst="rect">
            <a:avLst/>
          </a:prstGeom>
          <a:solidFill>
            <a:srgbClr val="D1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sz="2800" b="1" dirty="0" smtClean="0">
                <a:solidFill>
                  <a:srgbClr val="C00000"/>
                </a:solidFill>
                <a:latin typeface="Times New Roman" panose="02020603050405020304" pitchFamily="18" charset="0"/>
                <a:cs typeface="Times New Roman" panose="02020603050405020304" pitchFamily="18" charset="0"/>
              </a:rPr>
              <a:t>ОСОБЛИВОСТІ </a:t>
            </a:r>
          </a:p>
          <a:p>
            <a:pPr algn="ctr"/>
            <a:r>
              <a:rPr lang="uk-UA" sz="2800" b="1" dirty="0" smtClean="0">
                <a:solidFill>
                  <a:srgbClr val="C00000"/>
                </a:solidFill>
                <a:latin typeface="Times New Roman" panose="02020603050405020304" pitchFamily="18" charset="0"/>
                <a:cs typeface="Times New Roman" panose="02020603050405020304" pitchFamily="18" charset="0"/>
              </a:rPr>
              <a:t>РОБОТИ </a:t>
            </a:r>
          </a:p>
          <a:p>
            <a:pPr algn="ctr"/>
            <a:r>
              <a:rPr lang="uk-UA" sz="2800" b="1" dirty="0" smtClean="0">
                <a:solidFill>
                  <a:srgbClr val="C00000"/>
                </a:solidFill>
                <a:latin typeface="Times New Roman" panose="02020603050405020304" pitchFamily="18" charset="0"/>
                <a:cs typeface="Times New Roman" panose="02020603050405020304" pitchFamily="18" charset="0"/>
              </a:rPr>
              <a:t>СТАРШОГО ІНСТРУКТОРА (ІНСТРУКТОРА) </a:t>
            </a:r>
          </a:p>
          <a:p>
            <a:pPr algn="ctr"/>
            <a:r>
              <a:rPr lang="uk-UA" sz="2800" b="1" dirty="0" smtClean="0">
                <a:solidFill>
                  <a:srgbClr val="C00000"/>
                </a:solidFill>
                <a:latin typeface="Times New Roman" panose="02020603050405020304" pitchFamily="18" charset="0"/>
                <a:cs typeface="Times New Roman" panose="02020603050405020304" pitchFamily="18" charset="0"/>
              </a:rPr>
              <a:t>ПІД ЧАС </a:t>
            </a:r>
          </a:p>
          <a:p>
            <a:pPr algn="ctr"/>
            <a:r>
              <a:rPr lang="uk-UA" sz="2800" b="1" dirty="0" smtClean="0">
                <a:solidFill>
                  <a:srgbClr val="C00000"/>
                </a:solidFill>
                <a:latin typeface="Times New Roman" panose="02020603050405020304" pitchFamily="18" charset="0"/>
                <a:cs typeface="Times New Roman" panose="02020603050405020304" pitchFamily="18" charset="0"/>
              </a:rPr>
              <a:t>ПРОВЕДЕННЯ  </a:t>
            </a:r>
          </a:p>
          <a:p>
            <a:pPr algn="ctr"/>
            <a:r>
              <a:rPr lang="uk-UA" sz="2800" b="1" dirty="0" smtClean="0">
                <a:solidFill>
                  <a:srgbClr val="C00000"/>
                </a:solidFill>
                <a:latin typeface="Times New Roman" panose="02020603050405020304" pitchFamily="18" charset="0"/>
                <a:cs typeface="Times New Roman" panose="02020603050405020304" pitchFamily="18" charset="0"/>
              </a:rPr>
              <a:t>ЗОВНІШНЬОГО НЕЗАЛЕЖНОГО ОЦІНЮВАННЯ </a:t>
            </a:r>
          </a:p>
          <a:p>
            <a:pPr algn="ctr"/>
            <a:r>
              <a:rPr lang="uk-UA" sz="2800" b="1" dirty="0" smtClean="0">
                <a:solidFill>
                  <a:srgbClr val="C00000"/>
                </a:solidFill>
                <a:latin typeface="Times New Roman" panose="02020603050405020304" pitchFamily="18" charset="0"/>
                <a:cs typeface="Times New Roman" panose="02020603050405020304" pitchFamily="18" charset="0"/>
              </a:rPr>
              <a:t>В ПЕРІОД КАРАНТИНУ</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2" name="Прямокутник 1"/>
          <p:cNvSpPr/>
          <p:nvPr/>
        </p:nvSpPr>
        <p:spPr>
          <a:xfrm>
            <a:off x="2093495" y="5274644"/>
            <a:ext cx="8005009" cy="875899"/>
          </a:xfrm>
          <a:prstGeom prst="rect">
            <a:avLst/>
          </a:prstGeom>
          <a:solidFill>
            <a:srgbClr val="D1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uk-UA" sz="2800" b="1" dirty="0" smtClean="0">
                <a:solidFill>
                  <a:schemeClr val="tx1"/>
                </a:solidFill>
                <a:latin typeface="Times New Roman" panose="02020603050405020304" pitchFamily="18" charset="0"/>
                <a:cs typeface="Times New Roman" panose="02020603050405020304" pitchFamily="18" charset="0"/>
              </a:rPr>
              <a:t>«*»</a:t>
            </a:r>
            <a:r>
              <a:rPr lang="uk-UA" b="1" dirty="0" smtClean="0">
                <a:solidFill>
                  <a:schemeClr val="tx1"/>
                </a:solidFill>
              </a:rPr>
              <a:t> </a:t>
            </a:r>
            <a:r>
              <a:rPr lang="uk-UA" b="1" dirty="0" smtClean="0">
                <a:solidFill>
                  <a:schemeClr val="tx1"/>
                </a:solidFill>
                <a:latin typeface="Times New Roman" panose="02020603050405020304" pitchFamily="18" charset="0"/>
                <a:cs typeface="Times New Roman" panose="02020603050405020304" pitchFamily="18" charset="0"/>
              </a:rPr>
              <a:t>- ДІЇ ВИКОНУЄ СТАРШИЙ ІНСТРУКТОР</a:t>
            </a:r>
          </a:p>
          <a:p>
            <a:r>
              <a:rPr lang="uk-UA" sz="2800" b="1" dirty="0" smtClean="0">
                <a:solidFill>
                  <a:schemeClr val="tx1"/>
                </a:solidFill>
                <a:latin typeface="Times New Roman" panose="02020603050405020304" pitchFamily="18" charset="0"/>
                <a:cs typeface="Times New Roman" panose="02020603050405020304" pitchFamily="18" charset="0"/>
              </a:rPr>
              <a:t>«**»</a:t>
            </a:r>
            <a:r>
              <a:rPr lang="uk-UA" b="1" dirty="0" smtClean="0">
                <a:solidFill>
                  <a:schemeClr val="tx1"/>
                </a:solidFill>
                <a:latin typeface="Times New Roman" panose="02020603050405020304" pitchFamily="18" charset="0"/>
                <a:cs typeface="Times New Roman" panose="02020603050405020304" pitchFamily="18" charset="0"/>
              </a:rPr>
              <a:t> – ДІЇ ВИКОНУЄ ІНСТРУКТОР</a:t>
            </a:r>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79002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572768" y="144380"/>
            <a:ext cx="10545438" cy="132443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rgbClr val="C00000"/>
                </a:solidFill>
                <a:latin typeface="Times New Roman" panose="02020603050405020304" pitchFamily="18" charset="0"/>
                <a:cs typeface="Times New Roman" panose="02020603050405020304" pitchFamily="18" charset="0"/>
              </a:rPr>
              <a:t>УВАГА! </a:t>
            </a:r>
          </a:p>
          <a:p>
            <a:pPr algn="ctr"/>
            <a:r>
              <a:rPr lang="uk-UA" sz="2000" b="1" dirty="0" smtClean="0">
                <a:solidFill>
                  <a:schemeClr val="tx1"/>
                </a:solidFill>
                <a:latin typeface="Times New Roman" panose="02020603050405020304" pitchFamily="18" charset="0"/>
                <a:cs typeface="Times New Roman" panose="02020603050405020304" pitchFamily="18" charset="0"/>
              </a:rPr>
              <a:t>Для забезпечення організації протиепідемічних заходів під час проведення ЗНО старшому інструктору (інструктору) необхідно виконати зазначені далі дії, узгоджуючи їх послідовність із Технологічною картою </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9" name="Прямокутник 8"/>
          <p:cNvSpPr/>
          <p:nvPr/>
        </p:nvSpPr>
        <p:spPr>
          <a:xfrm>
            <a:off x="2954956" y="1761423"/>
            <a:ext cx="9163250" cy="6930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rgbClr val="C00000"/>
                </a:solidFill>
                <a:latin typeface="Times New Roman" panose="02020603050405020304" pitchFamily="18" charset="0"/>
                <a:cs typeface="Times New Roman" panose="02020603050405020304" pitchFamily="18" charset="0"/>
              </a:rPr>
              <a:t>ПІД ЧАС НАРАДИ З ПЕРСОНАЛОМ ПУНКТУ ПРОВЕДЕННЯ ЗНО:</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10" name="Овал 9"/>
          <p:cNvSpPr/>
          <p:nvPr/>
        </p:nvSpPr>
        <p:spPr>
          <a:xfrm>
            <a:off x="154004" y="1649290"/>
            <a:ext cx="2800952" cy="77002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rgbClr val="FF0000"/>
                </a:solidFill>
                <a:latin typeface="Times New Roman" panose="02020603050405020304" pitchFamily="18" charset="0"/>
                <a:cs typeface="Times New Roman" panose="02020603050405020304" pitchFamily="18" charset="0"/>
              </a:rPr>
              <a:t>09.10 – 09.45</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1" name="Прямокутник 10"/>
          <p:cNvSpPr/>
          <p:nvPr/>
        </p:nvSpPr>
        <p:spPr>
          <a:xfrm>
            <a:off x="154004" y="2675823"/>
            <a:ext cx="11964202" cy="377069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uk-UA" sz="2400" b="1" dirty="0" smtClean="0">
                <a:solidFill>
                  <a:schemeClr val="tx1"/>
                </a:solidFill>
                <a:latin typeface="Times New Roman" panose="02020603050405020304" pitchFamily="18" charset="0"/>
                <a:cs typeface="Times New Roman" panose="02020603050405020304" pitchFamily="18" charset="0"/>
              </a:rPr>
              <a:t>                              </a:t>
            </a:r>
            <a:r>
              <a:rPr lang="uk-UA" sz="2400" b="1" dirty="0" smtClean="0">
                <a:solidFill>
                  <a:srgbClr val="C00000"/>
                </a:solidFill>
                <a:latin typeface="Times New Roman" panose="02020603050405020304" pitchFamily="18" charset="0"/>
                <a:cs typeface="Times New Roman" panose="02020603050405020304" pitchFamily="18" charset="0"/>
              </a:rPr>
              <a:t>Пройти**</a:t>
            </a:r>
            <a:r>
              <a:rPr lang="uk-UA" sz="2400" b="1" dirty="0" smtClean="0">
                <a:solidFill>
                  <a:schemeClr val="tx1"/>
                </a:solidFill>
                <a:latin typeface="Times New Roman" panose="02020603050405020304" pitchFamily="18" charset="0"/>
                <a:cs typeface="Times New Roman" panose="02020603050405020304" pitchFamily="18" charset="0"/>
              </a:rPr>
              <a:t> процедуру жеребкування, </a:t>
            </a:r>
            <a:r>
              <a:rPr lang="uk-UA" sz="2400" b="1" dirty="0" smtClean="0">
                <a:solidFill>
                  <a:srgbClr val="C00000"/>
                </a:solidFill>
                <a:latin typeface="Times New Roman" panose="02020603050405020304" pitchFamily="18" charset="0"/>
                <a:cs typeface="Times New Roman" panose="02020603050405020304" pitchFamily="18" charset="0"/>
              </a:rPr>
              <a:t>отримати** </a:t>
            </a:r>
            <a:r>
              <a:rPr lang="uk-UA" sz="2400" b="1" dirty="0" smtClean="0">
                <a:solidFill>
                  <a:schemeClr val="tx1"/>
                </a:solidFill>
                <a:latin typeface="Times New Roman" panose="02020603050405020304" pitchFamily="18" charset="0"/>
                <a:cs typeface="Times New Roman" panose="02020603050405020304" pitchFamily="18" charset="0"/>
              </a:rPr>
              <a:t>Аудиторний список</a:t>
            </a:r>
          </a:p>
          <a:p>
            <a:r>
              <a:rPr lang="uk-UA" sz="2400" b="1" dirty="0">
                <a:solidFill>
                  <a:schemeClr val="tx1"/>
                </a:solidFill>
                <a:latin typeface="Times New Roman" panose="02020603050405020304" pitchFamily="18" charset="0"/>
                <a:cs typeface="Times New Roman" panose="02020603050405020304" pitchFamily="18" charset="0"/>
              </a:rPr>
              <a:t> </a:t>
            </a:r>
            <a:r>
              <a:rPr lang="uk-UA" sz="2400" b="1" dirty="0" smtClean="0">
                <a:solidFill>
                  <a:schemeClr val="tx1"/>
                </a:solidFill>
                <a:latin typeface="Times New Roman" panose="02020603050405020304" pitchFamily="18" charset="0"/>
                <a:cs typeface="Times New Roman" panose="02020603050405020304" pitchFamily="18" charset="0"/>
              </a:rPr>
              <a:t>                                 учасників ЗНО, індивідуальні паперові наліпки для нумерації робочих місць в аудиторіях, Аудиторний протокол проведення ЗНО, Технологічну карту старшого інструктора (інструктора), Особливості роботи старшого інструктора (інструктора) під час проведення ЗНО в період карантину, Типову промову інструктора, інші матеріали, після чого </a:t>
            </a:r>
            <a:r>
              <a:rPr lang="uk-UA" sz="2400" b="1" dirty="0" smtClean="0">
                <a:solidFill>
                  <a:srgbClr val="C00000"/>
                </a:solidFill>
                <a:latin typeface="Times New Roman" panose="02020603050405020304" pitchFamily="18" charset="0"/>
                <a:cs typeface="Times New Roman" panose="02020603050405020304" pitchFamily="18" charset="0"/>
              </a:rPr>
              <a:t>залишити** </a:t>
            </a:r>
            <a:r>
              <a:rPr lang="uk-UA" sz="2400" b="1" dirty="0" smtClean="0">
                <a:solidFill>
                  <a:schemeClr val="tx1"/>
                </a:solidFill>
                <a:latin typeface="Times New Roman" panose="02020603050405020304" pitchFamily="18" charset="0"/>
                <a:cs typeface="Times New Roman" panose="02020603050405020304" pitchFamily="18" charset="0"/>
              </a:rPr>
              <a:t>нараду й розпочати підготовку аудиторії.         </a:t>
            </a:r>
          </a:p>
          <a:p>
            <a:r>
              <a:rPr lang="uk-UA" sz="2400" b="1" dirty="0" smtClean="0">
                <a:solidFill>
                  <a:schemeClr val="tx1"/>
                </a:solidFill>
                <a:latin typeface="Times New Roman" panose="02020603050405020304" pitchFamily="18" charset="0"/>
                <a:cs typeface="Times New Roman" panose="02020603050405020304" pitchFamily="18" charset="0"/>
              </a:rPr>
              <a:t>                                       </a:t>
            </a:r>
            <a:endParaRPr lang="uk-UA" sz="2400" b="1" dirty="0">
              <a:solidFill>
                <a:schemeClr val="tx1"/>
              </a:solidFill>
              <a:latin typeface="Times New Roman" panose="02020603050405020304" pitchFamily="18" charset="0"/>
              <a:cs typeface="Times New Roman" panose="02020603050405020304" pitchFamily="18" charset="0"/>
            </a:endParaRPr>
          </a:p>
          <a:p>
            <a:r>
              <a:rPr lang="uk-UA" sz="2400" b="1" dirty="0" smtClean="0">
                <a:solidFill>
                  <a:schemeClr val="tx1"/>
                </a:solidFill>
                <a:latin typeface="Times New Roman" panose="02020603050405020304" pitchFamily="18" charset="0"/>
                <a:cs typeface="Times New Roman" panose="02020603050405020304" pitchFamily="18" charset="0"/>
              </a:rPr>
              <a:t>                                 </a:t>
            </a:r>
            <a:r>
              <a:rPr lang="uk-UA" sz="2400" b="1" dirty="0" smtClean="0">
                <a:solidFill>
                  <a:srgbClr val="C00000"/>
                </a:solidFill>
                <a:latin typeface="Times New Roman" panose="02020603050405020304" pitchFamily="18" charset="0"/>
                <a:cs typeface="Times New Roman" panose="02020603050405020304" pitchFamily="18" charset="0"/>
              </a:rPr>
              <a:t>Пройти*</a:t>
            </a:r>
            <a:r>
              <a:rPr lang="uk-UA" sz="2400" b="1" dirty="0" smtClean="0">
                <a:solidFill>
                  <a:schemeClr val="tx1"/>
                </a:solidFill>
                <a:latin typeface="Times New Roman" panose="02020603050405020304" pitchFamily="18" charset="0"/>
                <a:cs typeface="Times New Roman" panose="02020603050405020304" pitchFamily="18" charset="0"/>
              </a:rPr>
              <a:t> процедуру жеребкування, після чого </a:t>
            </a:r>
            <a:r>
              <a:rPr lang="uk-UA" sz="2400" b="1" dirty="0" smtClean="0">
                <a:solidFill>
                  <a:srgbClr val="C00000"/>
                </a:solidFill>
                <a:latin typeface="Times New Roman" panose="02020603050405020304" pitchFamily="18" charset="0"/>
                <a:cs typeface="Times New Roman" panose="02020603050405020304" pitchFamily="18" charset="0"/>
              </a:rPr>
              <a:t>залишити*</a:t>
            </a:r>
            <a:r>
              <a:rPr lang="uk-UA" sz="2400" b="1" dirty="0" smtClean="0">
                <a:solidFill>
                  <a:schemeClr val="tx1"/>
                </a:solidFill>
                <a:latin typeface="Times New Roman" panose="02020603050405020304" pitchFamily="18" charset="0"/>
                <a:cs typeface="Times New Roman" panose="02020603050405020304" pitchFamily="18" charset="0"/>
              </a:rPr>
              <a:t> нараду й</a:t>
            </a:r>
          </a:p>
          <a:p>
            <a:r>
              <a:rPr lang="uk-UA" sz="2400" b="1" dirty="0">
                <a:solidFill>
                  <a:schemeClr val="tx1"/>
                </a:solidFill>
                <a:latin typeface="Times New Roman" panose="02020603050405020304" pitchFamily="18" charset="0"/>
                <a:cs typeface="Times New Roman" panose="02020603050405020304" pitchFamily="18" charset="0"/>
              </a:rPr>
              <a:t> </a:t>
            </a:r>
            <a:r>
              <a:rPr lang="uk-UA" sz="2400" b="1" dirty="0" smtClean="0">
                <a:solidFill>
                  <a:schemeClr val="tx1"/>
                </a:solidFill>
                <a:latin typeface="Times New Roman" panose="02020603050405020304" pitchFamily="18" charset="0"/>
                <a:cs typeface="Times New Roman" panose="02020603050405020304" pitchFamily="18" charset="0"/>
              </a:rPr>
              <a:t>                                 підготувати аудиторію.      </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3" name="Овал 2"/>
          <p:cNvSpPr/>
          <p:nvPr/>
        </p:nvSpPr>
        <p:spPr>
          <a:xfrm>
            <a:off x="308008" y="2829826"/>
            <a:ext cx="2310063" cy="683394"/>
          </a:xfrm>
          <a:prstGeom prst="ellipse">
            <a:avLst/>
          </a:prstGeom>
          <a:solidFill>
            <a:srgbClr val="D1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C00000"/>
                </a:solidFill>
                <a:latin typeface="Times New Roman" panose="02020603050405020304" pitchFamily="18" charset="0"/>
                <a:cs typeface="Times New Roman" panose="02020603050405020304" pitchFamily="18" charset="0"/>
              </a:rPr>
              <a:t>09.20 – 09.30</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4" name="Овал 3"/>
          <p:cNvSpPr/>
          <p:nvPr/>
        </p:nvSpPr>
        <p:spPr>
          <a:xfrm>
            <a:off x="308008" y="5515276"/>
            <a:ext cx="2310063" cy="750770"/>
          </a:xfrm>
          <a:prstGeom prst="ellipse">
            <a:avLst/>
          </a:prstGeom>
          <a:solidFill>
            <a:srgbClr val="D1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C00000"/>
                </a:solidFill>
                <a:latin typeface="Times New Roman" panose="02020603050405020304" pitchFamily="18" charset="0"/>
                <a:cs typeface="Times New Roman" panose="02020603050405020304" pitchFamily="18" charset="0"/>
              </a:rPr>
              <a:t>09.30 – 09.40</a:t>
            </a:r>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1298448" cy="667511"/>
          </a:xfrm>
          <a:prstGeom prst="rect">
            <a:avLst/>
          </a:prstGeom>
          <a:solidFill>
            <a:srgbClr val="D1F0C8"/>
          </a:solidFill>
        </p:spPr>
      </p:pic>
    </p:spTree>
    <p:extLst>
      <p:ext uri="{BB962C8B-B14F-4D97-AF65-F5344CB8AC3E}">
        <p14:creationId xmlns:p14="http://schemas.microsoft.com/office/powerpoint/2010/main" xmlns="" val="3662724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1435609" y="77003"/>
            <a:ext cx="9418320" cy="66366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sz="3200" b="1" dirty="0" smtClean="0">
                <a:solidFill>
                  <a:srgbClr val="C00000"/>
                </a:solidFill>
                <a:latin typeface="Times New Roman" panose="02020603050405020304" pitchFamily="18" charset="0"/>
                <a:cs typeface="Times New Roman" panose="02020603050405020304" pitchFamily="18" charset="0"/>
              </a:rPr>
              <a:t>ПЕРЕД ПРОВЕДЕННЯМ ЗНО В АУДИТОРІЇ:</a:t>
            </a:r>
            <a:endParaRPr lang="ru-RU" sz="3200" b="1" dirty="0">
              <a:solidFill>
                <a:srgbClr val="C00000"/>
              </a:solidFill>
              <a:latin typeface="Times New Roman" panose="02020603050405020304" pitchFamily="18" charset="0"/>
              <a:cs typeface="Times New Roman" panose="02020603050405020304" pitchFamily="18" charset="0"/>
            </a:endParaRPr>
          </a:p>
        </p:txBody>
      </p:sp>
      <p:sp>
        <p:nvSpPr>
          <p:cNvPr id="11" name="Прямокутник 10"/>
          <p:cNvSpPr/>
          <p:nvPr/>
        </p:nvSpPr>
        <p:spPr>
          <a:xfrm>
            <a:off x="1435609" y="1183909"/>
            <a:ext cx="9418320" cy="468653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ü"/>
            </a:pPr>
            <a:r>
              <a:rPr lang="uk-UA" sz="2200" b="1" dirty="0" smtClean="0">
                <a:solidFill>
                  <a:srgbClr val="C00000"/>
                </a:solidFill>
                <a:latin typeface="Times New Roman" panose="02020603050405020304" pitchFamily="18" charset="0"/>
                <a:cs typeface="Times New Roman" panose="02020603050405020304" pitchFamily="18" charset="0"/>
              </a:rPr>
              <a:t>Провітрити** </a:t>
            </a:r>
            <a:r>
              <a:rPr lang="uk-UA" sz="2200" b="1" dirty="0" smtClean="0">
                <a:solidFill>
                  <a:schemeClr val="tx1"/>
                </a:solidFill>
                <a:latin typeface="Times New Roman" panose="02020603050405020304" pitchFamily="18" charset="0"/>
                <a:cs typeface="Times New Roman" panose="02020603050405020304" pitchFamily="18" charset="0"/>
              </a:rPr>
              <a:t>аудиторію .</a:t>
            </a:r>
          </a:p>
          <a:p>
            <a:pPr marL="342900" indent="-342900">
              <a:buFont typeface="Wingdings" panose="05000000000000000000" pitchFamily="2" charset="2"/>
              <a:buChar char="ü"/>
            </a:pPr>
            <a:r>
              <a:rPr lang="uk-UA" sz="2200" b="1" dirty="0" smtClean="0">
                <a:solidFill>
                  <a:srgbClr val="C00000"/>
                </a:solidFill>
                <a:latin typeface="Times New Roman" panose="02020603050405020304" pitchFamily="18" charset="0"/>
                <a:cs typeface="Times New Roman" panose="02020603050405020304" pitchFamily="18" charset="0"/>
              </a:rPr>
              <a:t>Рекомендувати**</a:t>
            </a:r>
            <a:r>
              <a:rPr lang="uk-UA" sz="2200" b="1" dirty="0" smtClean="0">
                <a:solidFill>
                  <a:schemeClr val="tx1"/>
                </a:solidFill>
                <a:latin typeface="Times New Roman" panose="02020603050405020304" pitchFamily="18" charset="0"/>
                <a:cs typeface="Times New Roman" panose="02020603050405020304" pitchFamily="18" charset="0"/>
              </a:rPr>
              <a:t> учасникам перед заходом до аудиторії відвідати   санітарну кімнату та помити руки, після чого одразу прямувати до аудиторії.</a:t>
            </a:r>
          </a:p>
          <a:p>
            <a:pPr marL="342900" indent="-342900">
              <a:buFont typeface="Wingdings" panose="05000000000000000000" pitchFamily="2" charset="2"/>
              <a:buChar char="ü"/>
            </a:pPr>
            <a:r>
              <a:rPr lang="uk-UA" sz="2200" b="1" dirty="0" smtClean="0">
                <a:solidFill>
                  <a:srgbClr val="C00000"/>
                </a:solidFill>
                <a:latin typeface="Times New Roman" panose="02020603050405020304" pitchFamily="18" charset="0"/>
                <a:cs typeface="Times New Roman" panose="02020603050405020304" pitchFamily="18" charset="0"/>
              </a:rPr>
              <a:t>Попросити**</a:t>
            </a:r>
            <a:r>
              <a:rPr lang="uk-UA" sz="2200" b="1" dirty="0" smtClean="0">
                <a:solidFill>
                  <a:schemeClr val="tx1"/>
                </a:solidFill>
                <a:latin typeface="Times New Roman" panose="02020603050405020304" pitchFamily="18" charset="0"/>
                <a:cs typeface="Times New Roman" panose="02020603050405020304" pitchFamily="18" charset="0"/>
              </a:rPr>
              <a:t> учасників  під час організації допуску учасників до аудиторії та їх ідентифікації перед входом до аудиторії відхилити маску/респіратор , </a:t>
            </a:r>
            <a:r>
              <a:rPr lang="uk-UA" sz="2200" b="1" dirty="0" err="1" smtClean="0">
                <a:solidFill>
                  <a:schemeClr val="tx1"/>
                </a:solidFill>
                <a:latin typeface="Times New Roman" panose="02020603050405020304" pitchFamily="18" charset="0"/>
                <a:cs typeface="Times New Roman" panose="02020603050405020304" pitchFamily="18" charset="0"/>
              </a:rPr>
              <a:t>пред</a:t>
            </a:r>
            <a:r>
              <a:rPr lang="en-US" sz="2200" b="1" dirty="0" smtClean="0">
                <a:solidFill>
                  <a:schemeClr val="tx1"/>
                </a:solidFill>
                <a:latin typeface="Times New Roman" panose="02020603050405020304" pitchFamily="18" charset="0"/>
                <a:cs typeface="Times New Roman" panose="02020603050405020304" pitchFamily="18" charset="0"/>
              </a:rPr>
              <a:t>’</a:t>
            </a:r>
            <a:r>
              <a:rPr lang="uk-UA" sz="2200" b="1" dirty="0" smtClean="0">
                <a:solidFill>
                  <a:schemeClr val="tx1"/>
                </a:solidFill>
                <a:latin typeface="Times New Roman" panose="02020603050405020304" pitchFamily="18" charset="0"/>
                <a:cs typeface="Times New Roman" panose="02020603050405020304" pitchFamily="18" charset="0"/>
              </a:rPr>
              <a:t>явити документ, що посвідчує особу, Сертифікат так, щоб можна було, не беручи його до рук, зіставити зовнішність особи із зовнішністю, зображеною на фотокартці. </a:t>
            </a:r>
          </a:p>
          <a:p>
            <a:pPr marL="342900" indent="-342900">
              <a:buFont typeface="Wingdings" panose="05000000000000000000" pitchFamily="2" charset="2"/>
              <a:buChar char="ü"/>
            </a:pPr>
            <a:endParaRPr lang="uk-UA" sz="2200" b="1" dirty="0">
              <a:solidFill>
                <a:schemeClr val="tx1"/>
              </a:solidFill>
              <a:latin typeface="Times New Roman" panose="02020603050405020304" pitchFamily="18" charset="0"/>
              <a:cs typeface="Times New Roman" panose="02020603050405020304" pitchFamily="18" charset="0"/>
            </a:endParaRPr>
          </a:p>
          <a:p>
            <a:pPr algn="ctr"/>
            <a:r>
              <a:rPr lang="uk-UA" sz="3200" b="1" dirty="0" smtClean="0">
                <a:solidFill>
                  <a:srgbClr val="C00000"/>
                </a:solidFill>
                <a:latin typeface="Times New Roman" panose="02020603050405020304" pitchFamily="18" charset="0"/>
                <a:cs typeface="Times New Roman" panose="02020603050405020304" pitchFamily="18" charset="0"/>
              </a:rPr>
              <a:t>УВАГА! </a:t>
            </a:r>
          </a:p>
          <a:p>
            <a:pPr algn="ctr"/>
            <a:r>
              <a:rPr lang="uk-UA" sz="2800" b="1" dirty="0" smtClean="0">
                <a:solidFill>
                  <a:schemeClr val="tx1"/>
                </a:solidFill>
                <a:latin typeface="Times New Roman" panose="02020603050405020304" pitchFamily="18" charset="0"/>
                <a:cs typeface="Times New Roman" panose="02020603050405020304" pitchFamily="18" charset="0"/>
              </a:rPr>
              <a:t>Допуск учасників до аудиторії розпочинається </a:t>
            </a:r>
            <a:r>
              <a:rPr lang="uk-UA" sz="3200" b="1" dirty="0" smtClean="0">
                <a:solidFill>
                  <a:srgbClr val="FF0000"/>
                </a:solidFill>
                <a:latin typeface="Times New Roman" panose="02020603050405020304" pitchFamily="18" charset="0"/>
                <a:cs typeface="Times New Roman" panose="02020603050405020304" pitchFamily="18" charset="0"/>
              </a:rPr>
              <a:t>о </a:t>
            </a:r>
            <a:r>
              <a:rPr lang="uk-UA" sz="3600" b="1" dirty="0" smtClean="0">
                <a:solidFill>
                  <a:srgbClr val="FF0000"/>
                </a:solidFill>
                <a:latin typeface="Times New Roman" panose="02020603050405020304" pitchFamily="18" charset="0"/>
                <a:cs typeface="Times New Roman" panose="02020603050405020304" pitchFamily="18" charset="0"/>
              </a:rPr>
              <a:t>09.50</a:t>
            </a:r>
            <a:r>
              <a:rPr lang="uk-UA" sz="2800" b="1" dirty="0" smtClean="0">
                <a:solidFill>
                  <a:schemeClr val="tx1"/>
                </a:solidFill>
                <a:latin typeface="Times New Roman" panose="02020603050405020304" pitchFamily="18" charset="0"/>
                <a:cs typeface="Times New Roman" panose="02020603050405020304" pitchFamily="18" charset="0"/>
              </a:rPr>
              <a:t>.</a:t>
            </a:r>
            <a:endParaRPr lang="uk-UA" sz="3200" b="1" dirty="0" smtClean="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1298448" cy="667511"/>
          </a:xfrm>
          <a:prstGeom prst="rect">
            <a:avLst/>
          </a:prstGeom>
          <a:solidFill>
            <a:srgbClr val="D1F0C8"/>
          </a:solidFill>
        </p:spPr>
      </p:pic>
    </p:spTree>
    <p:extLst>
      <p:ext uri="{BB962C8B-B14F-4D97-AF65-F5344CB8AC3E}">
        <p14:creationId xmlns:p14="http://schemas.microsoft.com/office/powerpoint/2010/main" xmlns="" val="3949374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1642820" y="805912"/>
            <a:ext cx="9766326" cy="55660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ü"/>
            </a:pPr>
            <a:r>
              <a:rPr lang="uk-UA" sz="2400" b="1" dirty="0" smtClean="0">
                <a:solidFill>
                  <a:srgbClr val="C00000"/>
                </a:solidFill>
                <a:latin typeface="Times New Roman" panose="02020603050405020304" pitchFamily="18" charset="0"/>
                <a:cs typeface="Times New Roman" panose="02020603050405020304" pitchFamily="18" charset="0"/>
              </a:rPr>
              <a:t>Наголосити*</a:t>
            </a:r>
            <a:r>
              <a:rPr lang="uk-UA" sz="2400" b="1" dirty="0" smtClean="0">
                <a:solidFill>
                  <a:schemeClr val="tx1"/>
                </a:solidFill>
                <a:latin typeface="Times New Roman" panose="02020603050405020304" pitchFamily="18" charset="0"/>
                <a:cs typeface="Times New Roman" panose="02020603050405020304" pitchFamily="18" charset="0"/>
              </a:rPr>
              <a:t> учасникам, що захисні  маски/респіратори під час перебування в аудиторії та пункті ЗНО має бути </a:t>
            </a:r>
            <a:r>
              <a:rPr lang="uk-UA" sz="2400" b="1" dirty="0" err="1" smtClean="0">
                <a:solidFill>
                  <a:schemeClr val="tx1"/>
                </a:solidFill>
                <a:latin typeface="Times New Roman" panose="02020603050405020304" pitchFamily="18" charset="0"/>
                <a:cs typeface="Times New Roman" panose="02020603050405020304" pitchFamily="18" charset="0"/>
              </a:rPr>
              <a:t>надягнено</a:t>
            </a:r>
            <a:r>
              <a:rPr lang="uk-UA" sz="2400" b="1" dirty="0" smtClean="0">
                <a:solidFill>
                  <a:schemeClr val="tx1"/>
                </a:solidFill>
                <a:latin typeface="Times New Roman" panose="02020603050405020304" pitchFamily="18" charset="0"/>
                <a:cs typeface="Times New Roman" panose="02020603050405020304" pitchFamily="18" charset="0"/>
              </a:rPr>
              <a:t> так, щоб вони закривали рот і ніс.</a:t>
            </a:r>
          </a:p>
          <a:p>
            <a:pPr marL="342900" indent="-342900">
              <a:buFont typeface="Wingdings" panose="05000000000000000000" pitchFamily="2" charset="2"/>
              <a:buChar char="ü"/>
            </a:pPr>
            <a:r>
              <a:rPr lang="uk-UA" sz="2400" b="1" dirty="0" smtClean="0">
                <a:solidFill>
                  <a:srgbClr val="C00000"/>
                </a:solidFill>
                <a:latin typeface="Times New Roman" panose="02020603050405020304" pitchFamily="18" charset="0"/>
                <a:cs typeface="Times New Roman" panose="02020603050405020304" pitchFamily="18" charset="0"/>
              </a:rPr>
              <a:t>Повідомити*</a:t>
            </a:r>
            <a:r>
              <a:rPr lang="uk-UA" sz="2400" b="1" dirty="0" smtClean="0">
                <a:solidFill>
                  <a:schemeClr val="tx1"/>
                </a:solidFill>
                <a:latin typeface="Times New Roman" panose="02020603050405020304" pitchFamily="18" charset="0"/>
                <a:cs typeface="Times New Roman" panose="02020603050405020304" pitchFamily="18" charset="0"/>
              </a:rPr>
              <a:t> учасників, що, окрім сертифіката, документів, ручки з чорнилом чорного кольору, пляшки з питною водою, на їхніх робочих місцях можуть бути </a:t>
            </a:r>
            <a:r>
              <a:rPr lang="uk-UA" sz="2400" b="1" dirty="0" err="1" smtClean="0">
                <a:solidFill>
                  <a:schemeClr val="tx1"/>
                </a:solidFill>
                <a:latin typeface="Times New Roman" panose="02020603050405020304" pitchFamily="18" charset="0"/>
                <a:cs typeface="Times New Roman" panose="02020603050405020304" pitchFamily="18" charset="0"/>
              </a:rPr>
              <a:t>санітайзер</a:t>
            </a:r>
            <a:r>
              <a:rPr lang="uk-UA" sz="2400" b="1" dirty="0" smtClean="0">
                <a:solidFill>
                  <a:schemeClr val="tx1"/>
                </a:solidFill>
                <a:latin typeface="Times New Roman" panose="02020603050405020304" pitchFamily="18" charset="0"/>
                <a:cs typeface="Times New Roman" panose="02020603050405020304" pitchFamily="18" charset="0"/>
              </a:rPr>
              <a:t>/антисептик для рук та резервні (запасні) захисні маски.</a:t>
            </a:r>
          </a:p>
          <a:p>
            <a:pPr marL="342900" indent="-342900">
              <a:buFont typeface="Wingdings" panose="05000000000000000000" pitchFamily="2" charset="2"/>
              <a:buChar char="ü"/>
            </a:pPr>
            <a:r>
              <a:rPr lang="uk-UA" sz="2400" b="1" dirty="0" smtClean="0">
                <a:solidFill>
                  <a:srgbClr val="C00000"/>
                </a:solidFill>
                <a:latin typeface="Times New Roman" panose="02020603050405020304" pitchFamily="18" charset="0"/>
                <a:cs typeface="Times New Roman" panose="02020603050405020304" pitchFamily="18" charset="0"/>
              </a:rPr>
              <a:t>Рекомендувати*</a:t>
            </a:r>
            <a:r>
              <a:rPr lang="uk-UA" sz="2400" b="1" dirty="0" smtClean="0">
                <a:solidFill>
                  <a:schemeClr val="tx1"/>
                </a:solidFill>
                <a:latin typeface="Times New Roman" panose="02020603050405020304" pitchFamily="18" charset="0"/>
                <a:cs typeface="Times New Roman" panose="02020603050405020304" pitchFamily="18" charset="0"/>
              </a:rPr>
              <a:t> учасникам використовувати </a:t>
            </a:r>
            <a:r>
              <a:rPr lang="uk-UA" sz="2400" b="1" dirty="0" err="1" smtClean="0">
                <a:solidFill>
                  <a:schemeClr val="tx1"/>
                </a:solidFill>
                <a:latin typeface="Times New Roman" panose="02020603050405020304" pitchFamily="18" charset="0"/>
                <a:cs typeface="Times New Roman" panose="02020603050405020304" pitchFamily="18" charset="0"/>
              </a:rPr>
              <a:t>санітайзер</a:t>
            </a:r>
            <a:r>
              <a:rPr lang="uk-UA" sz="2400" b="1" dirty="0" smtClean="0">
                <a:solidFill>
                  <a:schemeClr val="tx1"/>
                </a:solidFill>
                <a:latin typeface="Times New Roman" panose="02020603050405020304" pitchFamily="18" charset="0"/>
                <a:cs typeface="Times New Roman" panose="02020603050405020304" pitchFamily="18" charset="0"/>
              </a:rPr>
              <a:t> за межами аудиторії.</a:t>
            </a:r>
          </a:p>
          <a:p>
            <a:pPr marL="342900" indent="-342900">
              <a:buFont typeface="Wingdings" panose="05000000000000000000" pitchFamily="2" charset="2"/>
              <a:buChar char="ü"/>
            </a:pPr>
            <a:r>
              <a:rPr lang="uk-UA" sz="2400" b="1" dirty="0" smtClean="0">
                <a:solidFill>
                  <a:srgbClr val="C00000"/>
                </a:solidFill>
                <a:latin typeface="Times New Roman" panose="02020603050405020304" pitchFamily="18" charset="0"/>
                <a:cs typeface="Times New Roman" panose="02020603050405020304" pitchFamily="18" charset="0"/>
              </a:rPr>
              <a:t>Попередити* </a:t>
            </a:r>
            <a:r>
              <a:rPr lang="uk-UA" sz="2400" b="1" dirty="0" smtClean="0">
                <a:solidFill>
                  <a:schemeClr val="tx1"/>
                </a:solidFill>
                <a:latin typeface="Times New Roman" panose="02020603050405020304" pitchFamily="18" charset="0"/>
                <a:cs typeface="Times New Roman" panose="02020603050405020304" pitchFamily="18" charset="0"/>
              </a:rPr>
              <a:t>учасників, що під час виконання завдань сертифікаційної роботи вони можуть змінити маски, використані маски мають покласти на край стола (протилежний до краю, на якому розміщено документи), після завершення ЗНО використані маски можна викинути на виході з пункту ЗНО до контейнера з відміткою </a:t>
            </a:r>
            <a:r>
              <a:rPr lang="uk-UA" sz="2400" b="1" dirty="0" smtClean="0">
                <a:solidFill>
                  <a:srgbClr val="C00000"/>
                </a:solidFill>
                <a:latin typeface="Times New Roman" panose="02020603050405020304" pitchFamily="18" charset="0"/>
                <a:cs typeface="Times New Roman" panose="02020603050405020304" pitchFamily="18" charset="0"/>
              </a:rPr>
              <a:t>«ВИКОРИСТАНІ МАСКИ».</a:t>
            </a:r>
            <a:endParaRPr lang="ru-RU" sz="2400" b="1" dirty="0">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1298448" cy="667511"/>
          </a:xfrm>
          <a:prstGeom prst="rect">
            <a:avLst/>
          </a:prstGeom>
          <a:solidFill>
            <a:srgbClr val="D1F0C8"/>
          </a:solidFill>
        </p:spPr>
      </p:pic>
    </p:spTree>
    <p:extLst>
      <p:ext uri="{BB962C8B-B14F-4D97-AF65-F5344CB8AC3E}">
        <p14:creationId xmlns:p14="http://schemas.microsoft.com/office/powerpoint/2010/main" xmlns="" val="69466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8544" y="1"/>
            <a:ext cx="10613456" cy="962525"/>
          </a:xfrm>
          <a:solidFill>
            <a:srgbClr val="D1F0C8"/>
          </a:solidFill>
        </p:spPr>
        <p:txBody>
          <a:bodyPr>
            <a:normAutofit/>
          </a:bodyPr>
          <a:lstStyle/>
          <a:p>
            <a:pPr algn="ctr"/>
            <a:r>
              <a:rPr lang="uk-UA" sz="2000" b="1" dirty="0" smtClean="0">
                <a:solidFill>
                  <a:srgbClr val="C00000"/>
                </a:solidFill>
                <a:latin typeface="Times New Roman" panose="02020603050405020304" pitchFamily="18" charset="0"/>
                <a:cs typeface="Times New Roman" panose="02020603050405020304" pitchFamily="18" charset="0"/>
              </a:rPr>
              <a:t>ПІД ЧАС ДОПУСКУ УЧАСНИКІВ ЗОВНІШНЬОГО НЕЗАЛЕЖНОГО ОЦІНЮВАННЯ ДО ПУНКТУ ПРОВЕДЕННЯ ЗОВНІШНЬОГО НЕЗАЛЕЖНОГО ОЦІНЮВАННЯ (ЗНО)</a:t>
            </a:r>
            <a:endParaRPr lang="ru-RU" sz="2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4029242952"/>
              </p:ext>
            </p:extLst>
          </p:nvPr>
        </p:nvGraphicFramePr>
        <p:xfrm>
          <a:off x="214964" y="1337913"/>
          <a:ext cx="11762072" cy="4236720"/>
        </p:xfrm>
        <a:graphic>
          <a:graphicData uri="http://schemas.openxmlformats.org/drawingml/2006/table">
            <a:tbl>
              <a:tblPr firstRow="1" bandRow="1">
                <a:tableStyleId>{5C22544A-7EE6-4342-B048-85BDC9FD1C3A}</a:tableStyleId>
              </a:tblPr>
              <a:tblGrid>
                <a:gridCol w="515605">
                  <a:extLst>
                    <a:ext uri="{9D8B030D-6E8A-4147-A177-3AD203B41FA5}">
                      <a16:colId xmlns:a16="http://schemas.microsoft.com/office/drawing/2014/main" xmlns="" val="1832353631"/>
                    </a:ext>
                  </a:extLst>
                </a:gridCol>
                <a:gridCol w="5388268">
                  <a:extLst>
                    <a:ext uri="{9D8B030D-6E8A-4147-A177-3AD203B41FA5}">
                      <a16:colId xmlns:a16="http://schemas.microsoft.com/office/drawing/2014/main" xmlns="" val="2646411958"/>
                    </a:ext>
                  </a:extLst>
                </a:gridCol>
                <a:gridCol w="5858199">
                  <a:extLst>
                    <a:ext uri="{9D8B030D-6E8A-4147-A177-3AD203B41FA5}">
                      <a16:colId xmlns:a16="http://schemas.microsoft.com/office/drawing/2014/main" xmlns="" val="2219755183"/>
                    </a:ext>
                  </a:extLst>
                </a:gridCol>
              </a:tblGrid>
              <a:tr h="492768">
                <a:tc>
                  <a:txBody>
                    <a:bodyPr/>
                    <a:lstStyle/>
                    <a:p>
                      <a:r>
                        <a:rPr lang="uk-UA"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СИТУАЦІЯ</a:t>
                      </a:r>
                      <a:endPar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СПОСІБ ВИРІШЕННЯ НЕСТАНДАРТНОЇ СИТУАЦІЇ</a:t>
                      </a:r>
                      <a:endParaRPr lang="ru-RU"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2847255679"/>
                  </a:ext>
                </a:extLst>
              </a:tr>
              <a:tr h="492768">
                <a:tc>
                  <a:txBody>
                    <a:bodyPr/>
                    <a:lstStyle/>
                    <a:p>
                      <a:pPr algn="ct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uk-UA" sz="2000" b="1" dirty="0" smtClean="0">
                          <a:effectLst/>
                          <a:latin typeface="Times New Roman" panose="02020603050405020304" pitchFamily="18" charset="0"/>
                          <a:cs typeface="Times New Roman" panose="02020603050405020304" pitchFamily="18" charset="0"/>
                        </a:rPr>
                        <a:t>Учасник для допуску</a:t>
                      </a:r>
                      <a:r>
                        <a:rPr lang="uk-UA" sz="2000" b="1" baseline="0" dirty="0" smtClean="0">
                          <a:effectLst/>
                          <a:latin typeface="Times New Roman" panose="02020603050405020304" pitchFamily="18" charset="0"/>
                          <a:cs typeface="Times New Roman" panose="02020603050405020304" pitchFamily="18" charset="0"/>
                        </a:rPr>
                        <a:t> до пункту ЗНО та аудиторії </a:t>
                      </a:r>
                      <a:r>
                        <a:rPr lang="uk-UA" sz="2000" b="1" baseline="0" dirty="0" err="1" smtClean="0">
                          <a:effectLst/>
                          <a:latin typeface="Times New Roman" panose="02020603050405020304" pitchFamily="18" charset="0"/>
                          <a:cs typeface="Times New Roman" panose="02020603050405020304" pitchFamily="18" charset="0"/>
                        </a:rPr>
                        <a:t>пред</a:t>
                      </a:r>
                      <a:r>
                        <a:rPr lang="en-US" sz="2000" b="1" baseline="0" dirty="0" smtClean="0">
                          <a:effectLst/>
                          <a:latin typeface="Times New Roman" panose="02020603050405020304" pitchFamily="18" charset="0"/>
                          <a:cs typeface="Times New Roman" panose="02020603050405020304" pitchFamily="18" charset="0"/>
                        </a:rPr>
                        <a:t>’</a:t>
                      </a:r>
                      <a:r>
                        <a:rPr lang="uk-UA" sz="2000" b="1" baseline="0" dirty="0" smtClean="0">
                          <a:effectLst/>
                          <a:latin typeface="Times New Roman" panose="02020603050405020304" pitchFamily="18" charset="0"/>
                          <a:cs typeface="Times New Roman" panose="02020603050405020304" pitchFamily="18" charset="0"/>
                        </a:rPr>
                        <a:t>явив цифровий паспорт або посвідчення водія з використанням мобільного додатка Єдиного державного веб-порталу електронних послуг «Портал Дія»</a:t>
                      </a:r>
                      <a:endParaRPr lang="ru-RU" sz="2000" b="1" dirty="0">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uk-UA" sz="2000" b="1" dirty="0" smtClean="0">
                          <a:latin typeface="Times New Roman" panose="02020603050405020304" pitchFamily="18" charset="0"/>
                          <a:cs typeface="Times New Roman" panose="02020603050405020304" pitchFamily="18" charset="0"/>
                        </a:rPr>
                        <a:t>Учасника </a:t>
                      </a:r>
                      <a:r>
                        <a:rPr lang="uk-UA" sz="2000" b="1" dirty="0" smtClean="0">
                          <a:solidFill>
                            <a:srgbClr val="C00000"/>
                          </a:solidFill>
                          <a:effectLst/>
                          <a:latin typeface="Times New Roman" panose="02020603050405020304" pitchFamily="18" charset="0"/>
                          <a:cs typeface="Times New Roman" panose="02020603050405020304" pitchFamily="18" charset="0"/>
                        </a:rPr>
                        <a:t>допустити</a:t>
                      </a:r>
                      <a:r>
                        <a:rPr lang="uk-UA" sz="2000" b="1" dirty="0" smtClean="0">
                          <a:latin typeface="Times New Roman" panose="02020603050405020304" pitchFamily="18" charset="0"/>
                          <a:cs typeface="Times New Roman" panose="02020603050405020304" pitchFamily="18" charset="0"/>
                        </a:rPr>
                        <a:t> до участі  в ЗНО після підтвердження вірогідності цифрового документа.</a:t>
                      </a:r>
                    </a:p>
                    <a:p>
                      <a:r>
                        <a:rPr lang="uk-UA" sz="2000" b="1" dirty="0" smtClean="0">
                          <a:latin typeface="Times New Roman" panose="02020603050405020304" pitchFamily="18" charset="0"/>
                          <a:cs typeface="Times New Roman" panose="02020603050405020304" pitchFamily="18" charset="0"/>
                        </a:rPr>
                        <a:t>Якщо вірогідність цифрового документа не підтверджено, учасника</a:t>
                      </a:r>
                      <a:r>
                        <a:rPr lang="uk-UA" sz="2000" b="1" baseline="0" dirty="0" smtClean="0">
                          <a:latin typeface="Times New Roman" panose="02020603050405020304" pitchFamily="18" charset="0"/>
                          <a:cs typeface="Times New Roman" panose="02020603050405020304" pitchFamily="18" charset="0"/>
                        </a:rPr>
                        <a:t> </a:t>
                      </a:r>
                      <a:r>
                        <a:rPr lang="uk-UA" sz="2000" b="1" baseline="0" dirty="0" smtClean="0">
                          <a:solidFill>
                            <a:srgbClr val="C00000"/>
                          </a:solidFill>
                          <a:effectLst/>
                          <a:latin typeface="Times New Roman" panose="02020603050405020304" pitchFamily="18" charset="0"/>
                          <a:cs typeface="Times New Roman" panose="02020603050405020304" pitchFamily="18" charset="0"/>
                        </a:rPr>
                        <a:t>не допускати </a:t>
                      </a:r>
                      <a:r>
                        <a:rPr lang="uk-UA" sz="2000" b="1" baseline="0" dirty="0" smtClean="0">
                          <a:latin typeface="Times New Roman" panose="02020603050405020304" pitchFamily="18" charset="0"/>
                          <a:cs typeface="Times New Roman" panose="02020603050405020304" pitchFamily="18" charset="0"/>
                        </a:rPr>
                        <a:t>до участі у ЗНО. Факт зафіксувати в </a:t>
                      </a:r>
                      <a:r>
                        <a:rPr lang="uk-UA" sz="2000" b="1" i="1" baseline="0" dirty="0" smtClean="0">
                          <a:latin typeface="Times New Roman" panose="02020603050405020304" pitchFamily="18" charset="0"/>
                          <a:cs typeface="Times New Roman" panose="02020603050405020304" pitchFamily="18" charset="0"/>
                        </a:rPr>
                        <a:t>Карті спостереження</a:t>
                      </a:r>
                      <a:r>
                        <a:rPr lang="uk-UA" sz="2000" b="1" baseline="0"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026697980"/>
                  </a:ext>
                </a:extLst>
              </a:tr>
              <a:tr h="492768">
                <a:tc>
                  <a:txBody>
                    <a:bodyPr/>
                    <a:lstStyle/>
                    <a:p>
                      <a:pPr algn="ct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uk-UA" sz="2000" b="1" dirty="0" smtClean="0">
                          <a:latin typeface="Times New Roman" panose="02020603050405020304" pitchFamily="18" charset="0"/>
                          <a:cs typeface="Times New Roman" panose="02020603050405020304" pitchFamily="18" charset="0"/>
                        </a:rPr>
                        <a:t>Учасник для допуску</a:t>
                      </a:r>
                      <a:r>
                        <a:rPr lang="uk-UA" sz="2000" b="1" baseline="0" dirty="0" smtClean="0">
                          <a:latin typeface="Times New Roman" panose="02020603050405020304" pitchFamily="18" charset="0"/>
                          <a:cs typeface="Times New Roman" panose="02020603050405020304" pitchFamily="18" charset="0"/>
                        </a:rPr>
                        <a:t> до пункту ЗНО </a:t>
                      </a:r>
                      <a:r>
                        <a:rPr lang="uk-UA" sz="2000" b="1" baseline="0" dirty="0" err="1" smtClean="0">
                          <a:latin typeface="Times New Roman" panose="02020603050405020304" pitchFamily="18" charset="0"/>
                          <a:cs typeface="Times New Roman" panose="02020603050405020304" pitchFamily="18" charset="0"/>
                        </a:rPr>
                        <a:t>пред</a:t>
                      </a:r>
                      <a:r>
                        <a:rPr lang="en-US" sz="2000" b="1" baseline="0" dirty="0" smtClean="0">
                          <a:latin typeface="Times New Roman" panose="02020603050405020304" pitchFamily="18" charset="0"/>
                          <a:cs typeface="Times New Roman" panose="02020603050405020304" pitchFamily="18" charset="0"/>
                        </a:rPr>
                        <a:t>’</a:t>
                      </a:r>
                      <a:r>
                        <a:rPr lang="uk-UA" sz="2000" b="1" baseline="0" dirty="0" smtClean="0">
                          <a:latin typeface="Times New Roman" panose="02020603050405020304" pitchFamily="18" charset="0"/>
                          <a:cs typeface="Times New Roman" panose="02020603050405020304" pitchFamily="18" charset="0"/>
                        </a:rPr>
                        <a:t>явив документ, оформлений іноземною мовою, але не надав нотаріально засвідченого перекладу цього документа українською мовою.</a:t>
                      </a:r>
                      <a:r>
                        <a:rPr lang="uk-UA" sz="2000" b="1" dirty="0" smtClean="0">
                          <a:latin typeface="Times New Roman" panose="02020603050405020304" pitchFamily="18" charset="0"/>
                          <a:cs typeface="Times New Roman" panose="02020603050405020304" pitchFamily="18" charset="0"/>
                        </a:rPr>
                        <a:t> </a:t>
                      </a:r>
                      <a:endParaRPr lang="ru-RU" sz="20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uk-UA" sz="2000" b="1" dirty="0" smtClean="0">
                          <a:latin typeface="Times New Roman" panose="02020603050405020304" pitchFamily="18" charset="0"/>
                          <a:cs typeface="Times New Roman" panose="02020603050405020304" pitchFamily="18" charset="0"/>
                        </a:rPr>
                        <a:t>Учасника не допускати до участі в ЗНО. Факт</a:t>
                      </a:r>
                      <a:r>
                        <a:rPr lang="uk-UA" sz="2000" b="1" baseline="0" dirty="0" smtClean="0">
                          <a:latin typeface="Times New Roman" panose="02020603050405020304" pitchFamily="18" charset="0"/>
                          <a:cs typeface="Times New Roman" panose="02020603050405020304" pitchFamily="18" charset="0"/>
                        </a:rPr>
                        <a:t> зафіксувати в карті спостереження.</a:t>
                      </a:r>
                      <a:endParaRPr lang="ru-RU"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3300951492"/>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0"/>
            <a:ext cx="1578542" cy="962526"/>
          </a:xfrm>
          <a:prstGeom prst="rect">
            <a:avLst/>
          </a:prstGeom>
          <a:solidFill>
            <a:srgbClr val="D1F0C8"/>
          </a:solidFill>
        </p:spPr>
      </p:pic>
    </p:spTree>
    <p:extLst>
      <p:ext uri="{BB962C8B-B14F-4D97-AF65-F5344CB8AC3E}">
        <p14:creationId xmlns:p14="http://schemas.microsoft.com/office/powerpoint/2010/main" xmlns="" val="3693361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1331976" y="77003"/>
            <a:ext cx="9528048" cy="84702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sz="2400" b="1" dirty="0" smtClean="0">
                <a:solidFill>
                  <a:srgbClr val="C00000"/>
                </a:solidFill>
                <a:latin typeface="Times New Roman" panose="02020603050405020304" pitchFamily="18" charset="0"/>
                <a:cs typeface="Times New Roman" panose="02020603050405020304" pitchFamily="18" charset="0"/>
              </a:rPr>
              <a:t>ПІД ЧАС ПРОВЕДЕННЯ ЗОВНІШНЬОГО ОЦІНЮВАННЯ В АУДИТОРІЇ</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11" name="Прямокутник 10"/>
          <p:cNvSpPr/>
          <p:nvPr/>
        </p:nvSpPr>
        <p:spPr>
          <a:xfrm>
            <a:off x="1331976" y="1183908"/>
            <a:ext cx="9528048" cy="55268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ctr">
              <a:buFont typeface="Wingdings" panose="05000000000000000000" pitchFamily="2" charset="2"/>
              <a:buChar char="Ø"/>
            </a:pPr>
            <a:r>
              <a:rPr lang="ru-RU" sz="2000" b="1" dirty="0" err="1">
                <a:solidFill>
                  <a:srgbClr val="C00000"/>
                </a:solidFill>
                <a:latin typeface="Times New Roman" panose="02020603050405020304" pitchFamily="18" charset="0"/>
                <a:cs typeface="Times New Roman" panose="02020603050405020304" pitchFamily="18" charset="0"/>
              </a:rPr>
              <a:t>попросити</a:t>
            </a:r>
            <a:r>
              <a:rPr lang="ru-RU" sz="2000" b="1" dirty="0">
                <a:solidFill>
                  <a:srgbClr val="C00000"/>
                </a:solidFill>
                <a:latin typeface="Times New Roman" panose="02020603050405020304" pitchFamily="18" charset="0"/>
                <a:cs typeface="Times New Roman" panose="02020603050405020304" pitchFamily="18" charset="0"/>
              </a:rPr>
              <a:t>*</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учасника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якого</a:t>
            </a:r>
            <a:r>
              <a:rPr lang="ru-RU" sz="2000" b="1" dirty="0">
                <a:solidFill>
                  <a:schemeClr val="tx1"/>
                </a:solidFill>
                <a:latin typeface="Times New Roman" panose="02020603050405020304" pitchFamily="18" charset="0"/>
                <a:cs typeface="Times New Roman" panose="02020603050405020304" pitchFamily="18" charset="0"/>
              </a:rPr>
              <a:t> запрошено для </a:t>
            </a:r>
            <a:r>
              <a:rPr lang="ru-RU" sz="2000" b="1" dirty="0" err="1">
                <a:solidFill>
                  <a:schemeClr val="tx1"/>
                </a:solidFill>
                <a:latin typeface="Times New Roman" panose="02020603050405020304" pitchFamily="18" charset="0"/>
                <a:cs typeface="Times New Roman" panose="02020603050405020304" pitchFamily="18" charset="0"/>
              </a:rPr>
              <a:t>засвідчення</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неушкодженості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та </a:t>
            </a:r>
            <a:r>
              <a:rPr lang="ru-RU" sz="2000" b="1" dirty="0" err="1">
                <a:solidFill>
                  <a:schemeClr val="tx1"/>
                </a:solidFill>
                <a:latin typeface="Times New Roman" panose="02020603050405020304" pitchFamily="18" charset="0"/>
                <a:cs typeface="Times New Roman" panose="02020603050405020304" pitchFamily="18" charset="0"/>
              </a:rPr>
              <a:t>комплектності</a:t>
            </a:r>
            <a:r>
              <a:rPr lang="ru-RU" sz="2000" b="1" dirty="0">
                <a:solidFill>
                  <a:schemeClr val="tx1"/>
                </a:solidFill>
                <a:latin typeface="Times New Roman" panose="02020603050405020304" pitchFamily="18" charset="0"/>
                <a:cs typeface="Times New Roman" panose="02020603050405020304" pitchFamily="18" charset="0"/>
              </a:rPr>
              <a:t> аудиторного пакета, </a:t>
            </a:r>
            <a:r>
              <a:rPr lang="ru-RU" sz="2000" b="1" dirty="0" err="1">
                <a:solidFill>
                  <a:schemeClr val="tx1"/>
                </a:solidFill>
                <a:latin typeface="Times New Roman" panose="02020603050405020304" pitchFamily="18" charset="0"/>
                <a:cs typeface="Times New Roman" panose="02020603050405020304" pitchFamily="18" charset="0"/>
              </a:rPr>
              <a:t>дотримуватися</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безпечної</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дистанції</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стежити</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щоб</a:t>
            </a:r>
            <a:r>
              <a:rPr lang="ru-RU" sz="2000" b="1" dirty="0">
                <a:solidFill>
                  <a:schemeClr val="tx1"/>
                </a:solidFill>
                <a:latin typeface="Times New Roman" panose="02020603050405020304" pitchFamily="18" charset="0"/>
                <a:cs typeface="Times New Roman" panose="02020603050405020304" pitchFamily="18" charset="0"/>
              </a:rPr>
              <a:t> в </a:t>
            </a:r>
            <a:r>
              <a:rPr lang="ru-RU" sz="2000" b="1" dirty="0" err="1">
                <a:solidFill>
                  <a:schemeClr val="tx1"/>
                </a:solidFill>
                <a:latin typeface="Times New Roman" panose="02020603050405020304" pitchFamily="18" charset="0"/>
                <a:cs typeface="Times New Roman" panose="02020603050405020304" pitchFamily="18" charset="0"/>
              </a:rPr>
              <a:t>учасників</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захисні</a:t>
            </a:r>
            <a:r>
              <a:rPr lang="ru-RU" sz="2000" b="1" dirty="0">
                <a:solidFill>
                  <a:schemeClr val="tx1"/>
                </a:solidFill>
                <a:latin typeface="Times New Roman" panose="02020603050405020304" pitchFamily="18" charset="0"/>
                <a:cs typeface="Times New Roman" panose="02020603050405020304" pitchFamily="18" charset="0"/>
              </a:rPr>
              <a:t> маски/</a:t>
            </a:r>
            <a:r>
              <a:rPr lang="ru-RU" sz="2000" b="1" dirty="0" err="1">
                <a:solidFill>
                  <a:schemeClr val="tx1"/>
                </a:solidFill>
                <a:latin typeface="Times New Roman" panose="02020603050405020304" pitchFamily="18" charset="0"/>
                <a:cs typeface="Times New Roman" panose="02020603050405020304" pitchFamily="18" charset="0"/>
              </a:rPr>
              <a:t>респіратори</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були</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надягнені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так, </a:t>
            </a:r>
            <a:r>
              <a:rPr lang="ru-RU" sz="2000" b="1" dirty="0" err="1" smtClean="0">
                <a:solidFill>
                  <a:schemeClr val="tx1"/>
                </a:solidFill>
                <a:latin typeface="Times New Roman" panose="02020603050405020304" pitchFamily="18" charset="0"/>
                <a:cs typeface="Times New Roman" panose="02020603050405020304" pitchFamily="18" charset="0"/>
              </a:rPr>
              <a:t>щоб</a:t>
            </a:r>
            <a:r>
              <a:rPr lang="ru-RU" sz="2000" b="1" dirty="0" smtClean="0">
                <a:solidFill>
                  <a:schemeClr val="tx1"/>
                </a:solidFill>
                <a:latin typeface="Times New Roman" panose="02020603050405020304" pitchFamily="18" charset="0"/>
                <a:cs typeface="Times New Roman" panose="02020603050405020304" pitchFamily="18" charset="0"/>
              </a:rPr>
              <a:t> вони </a:t>
            </a:r>
            <a:r>
              <a:rPr lang="ru-RU" sz="2000" b="1" dirty="0" err="1" smtClean="0">
                <a:solidFill>
                  <a:schemeClr val="tx1"/>
                </a:solidFill>
                <a:latin typeface="Times New Roman" panose="02020603050405020304" pitchFamily="18" charset="0"/>
                <a:cs typeface="Times New Roman" panose="02020603050405020304" pitchFamily="18" charset="0"/>
              </a:rPr>
              <a:t>закривали</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ніс</a:t>
            </a:r>
            <a:r>
              <a:rPr lang="ru-RU" sz="2000" b="1" dirty="0">
                <a:solidFill>
                  <a:schemeClr val="tx1"/>
                </a:solidFill>
                <a:latin typeface="Times New Roman" panose="02020603050405020304" pitchFamily="18" charset="0"/>
                <a:cs typeface="Times New Roman" panose="02020603050405020304" pitchFamily="18" charset="0"/>
              </a:rPr>
              <a:t> і рот.</a:t>
            </a:r>
            <a:br>
              <a:rPr lang="ru-RU" sz="2000" b="1" dirty="0">
                <a:solidFill>
                  <a:schemeClr val="tx1"/>
                </a:solidFill>
                <a:latin typeface="Times New Roman" panose="02020603050405020304" pitchFamily="18" charset="0"/>
                <a:cs typeface="Times New Roman" panose="02020603050405020304" pitchFamily="18" charset="0"/>
              </a:rPr>
            </a:br>
            <a:r>
              <a:rPr lang="ru-RU" sz="2800" b="1" dirty="0" err="1">
                <a:solidFill>
                  <a:srgbClr val="FF0000"/>
                </a:solidFill>
                <a:latin typeface="Times New Roman" panose="02020603050405020304" pitchFamily="18" charset="0"/>
                <a:cs typeface="Times New Roman" panose="02020603050405020304" pitchFamily="18" charset="0"/>
              </a:rPr>
              <a:t>Увага</a:t>
            </a:r>
            <a:r>
              <a:rPr lang="ru-RU" sz="2800" b="1" dirty="0">
                <a:solidFill>
                  <a:srgbClr val="FF0000"/>
                </a:solidFill>
                <a:latin typeface="Times New Roman" panose="02020603050405020304" pitchFamily="18" charset="0"/>
                <a:cs typeface="Times New Roman" panose="02020603050405020304" pitchFamily="18" charset="0"/>
              </a:rPr>
              <a:t>!</a:t>
            </a:r>
            <a:r>
              <a:rPr lang="ru-RU" sz="2800" b="1" dirty="0">
                <a:solidFill>
                  <a:schemeClr val="tx1"/>
                </a:solidFill>
                <a:latin typeface="Times New Roman" panose="02020603050405020304" pitchFamily="18" charset="0"/>
                <a:cs typeface="Times New Roman" panose="02020603050405020304" pitchFamily="18" charset="0"/>
              </a:rPr>
              <a:t> </a:t>
            </a:r>
            <a:endParaRPr lang="ru-RU" sz="2800" b="1" dirty="0" smtClean="0">
              <a:solidFill>
                <a:schemeClr val="tx1"/>
              </a:solidFill>
              <a:latin typeface="Times New Roman" panose="02020603050405020304" pitchFamily="18" charset="0"/>
              <a:cs typeface="Times New Roman" panose="02020603050405020304" pitchFamily="18" charset="0"/>
            </a:endParaRPr>
          </a:p>
          <a:p>
            <a:pPr algn="ctr"/>
            <a:r>
              <a:rPr lang="ru-RU" sz="2000" b="1" dirty="0" err="1" smtClean="0">
                <a:solidFill>
                  <a:schemeClr val="tx1"/>
                </a:solidFill>
                <a:latin typeface="Times New Roman" panose="02020603050405020304" pitchFamily="18" charset="0"/>
                <a:cs typeface="Times New Roman" panose="02020603050405020304" pitchFamily="18" charset="0"/>
              </a:rPr>
              <a:t>Типову</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промову</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інструктора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потрібно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читати</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відійшовши</a:t>
            </a:r>
            <a:r>
              <a:rPr lang="ru-RU" sz="2000" b="1" dirty="0">
                <a:solidFill>
                  <a:schemeClr val="tx1"/>
                </a:solidFill>
                <a:latin typeface="Times New Roman" panose="02020603050405020304" pitchFamily="18" charset="0"/>
                <a:cs typeface="Times New Roman" panose="02020603050405020304" pitchFamily="18" charset="0"/>
              </a:rPr>
              <a:t> на</a:t>
            </a:r>
            <a:br>
              <a:rPr lang="ru-RU" sz="2000" b="1" dirty="0">
                <a:solidFill>
                  <a:schemeClr val="tx1"/>
                </a:solidFill>
                <a:latin typeface="Times New Roman" panose="02020603050405020304" pitchFamily="18" charset="0"/>
                <a:cs typeface="Times New Roman" panose="02020603050405020304" pitchFamily="18" charset="0"/>
              </a:rPr>
            </a:br>
            <a:r>
              <a:rPr lang="ru-RU" sz="2000" b="1" dirty="0" err="1">
                <a:solidFill>
                  <a:schemeClr val="tx1"/>
                </a:solidFill>
                <a:latin typeface="Times New Roman" panose="02020603050405020304" pitchFamily="18" charset="0"/>
                <a:cs typeface="Times New Roman" panose="02020603050405020304" pitchFamily="18" charset="0"/>
              </a:rPr>
              <a:t>безпечну</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дистанцію</a:t>
            </a:r>
            <a:r>
              <a:rPr lang="ru-RU" sz="2000" b="1" dirty="0">
                <a:solidFill>
                  <a:schemeClr val="tx1"/>
                </a:solidFill>
                <a:latin typeface="Times New Roman" panose="02020603050405020304" pitchFamily="18" charset="0"/>
                <a:cs typeface="Times New Roman" panose="02020603050405020304" pitchFamily="18" charset="0"/>
              </a:rPr>
              <a:t> та </a:t>
            </a:r>
            <a:r>
              <a:rPr lang="ru-RU" sz="2000" b="1" dirty="0" err="1" smtClean="0">
                <a:solidFill>
                  <a:schemeClr val="tx1"/>
                </a:solidFill>
                <a:latin typeface="Times New Roman" panose="02020603050405020304" pitchFamily="18" charset="0"/>
                <a:cs typeface="Times New Roman" panose="02020603050405020304" pitchFamily="18" charset="0"/>
              </a:rPr>
              <a:t>відхиливши</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a:solidFill>
                  <a:schemeClr val="tx1"/>
                </a:solidFill>
                <a:latin typeface="Times New Roman" panose="02020603050405020304" pitchFamily="18" charset="0"/>
                <a:cs typeface="Times New Roman" panose="02020603050405020304" pitchFamily="18" charset="0"/>
              </a:rPr>
              <a:t>маску</a:t>
            </a:r>
            <a:r>
              <a:rPr lang="ru-RU" sz="2000" b="1" dirty="0" smtClean="0">
                <a:solidFill>
                  <a:schemeClr val="tx1"/>
                </a:solidFill>
                <a:latin typeface="Times New Roman" panose="02020603050405020304" pitchFamily="18" charset="0"/>
                <a:cs typeface="Times New Roman" panose="02020603050405020304" pitchFamily="18" charset="0"/>
              </a:rPr>
              <a:t>.</a:t>
            </a:r>
          </a:p>
          <a:p>
            <a:pPr algn="ctr"/>
            <a:r>
              <a:rPr lang="ru-RU" sz="2000" b="1" i="1" dirty="0">
                <a:solidFill>
                  <a:schemeClr val="tx1"/>
                </a:solidFill>
                <a:latin typeface="Times New Roman" panose="02020603050405020304" pitchFamily="18" charset="0"/>
                <a:cs typeface="Times New Roman" panose="02020603050405020304" pitchFamily="18" charset="0"/>
              </a:rPr>
              <a:t/>
            </a:r>
            <a:br>
              <a:rPr lang="ru-RU" sz="2000" b="1" i="1" dirty="0">
                <a:solidFill>
                  <a:schemeClr val="tx1"/>
                </a:solidFill>
                <a:latin typeface="Times New Roman" panose="02020603050405020304" pitchFamily="18" charset="0"/>
                <a:cs typeface="Times New Roman" panose="02020603050405020304" pitchFamily="18" charset="0"/>
              </a:rPr>
            </a:br>
            <a:r>
              <a:rPr lang="ru-RU" sz="2000" b="1" dirty="0" err="1">
                <a:solidFill>
                  <a:schemeClr val="tx1"/>
                </a:solidFill>
                <a:latin typeface="Times New Roman" panose="02020603050405020304" pitchFamily="18" charset="0"/>
                <a:cs typeface="Times New Roman" panose="02020603050405020304" pitchFamily="18" charset="0"/>
              </a:rPr>
              <a:t>Перекладач-дактилолог</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який</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виконує</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синхронний</a:t>
            </a:r>
            <a:r>
              <a:rPr lang="ru-RU" sz="2000" b="1" dirty="0">
                <a:solidFill>
                  <a:schemeClr val="tx1"/>
                </a:solidFill>
                <a:latin typeface="Times New Roman" panose="02020603050405020304" pitchFamily="18" charset="0"/>
                <a:cs typeface="Times New Roman" panose="02020603050405020304" pitchFamily="18" charset="0"/>
              </a:rPr>
              <a:t> переклад </a:t>
            </a:r>
            <a:r>
              <a:rPr lang="ru-RU" sz="2000" b="1" dirty="0" err="1">
                <a:solidFill>
                  <a:schemeClr val="tx1"/>
                </a:solidFill>
                <a:latin typeface="Times New Roman" panose="02020603050405020304" pitchFamily="18" charset="0"/>
                <a:cs typeface="Times New Roman" panose="02020603050405020304" pitchFamily="18" charset="0"/>
              </a:rPr>
              <a:t>усної</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мови</a:t>
            </a:r>
            <a:r>
              <a:rPr lang="ru-RU" sz="2000" b="1" dirty="0">
                <a:solidFill>
                  <a:schemeClr val="tx1"/>
                </a:solidFill>
                <a:latin typeface="Times New Roman" panose="02020603050405020304" pitchFamily="18" charset="0"/>
                <a:cs typeface="Times New Roman" panose="02020603050405020304" pitchFamily="18" charset="0"/>
              </a:rPr>
              <a:t/>
            </a:r>
            <a:br>
              <a:rPr lang="ru-RU" sz="2000" b="1" dirty="0">
                <a:solidFill>
                  <a:schemeClr val="tx1"/>
                </a:solidFill>
                <a:latin typeface="Times New Roman" panose="02020603050405020304" pitchFamily="18" charset="0"/>
                <a:cs typeface="Times New Roman" panose="02020603050405020304" pitchFamily="18" charset="0"/>
              </a:rPr>
            </a:br>
            <a:r>
              <a:rPr lang="ru-RU" sz="2000" b="1" dirty="0" err="1">
                <a:solidFill>
                  <a:schemeClr val="tx1"/>
                </a:solidFill>
                <a:latin typeface="Times New Roman" panose="02020603050405020304" pitchFamily="18" charset="0"/>
                <a:cs typeface="Times New Roman" panose="02020603050405020304" pitchFamily="18" charset="0"/>
              </a:rPr>
              <a:t>дактильно</a:t>
            </a:r>
            <a:r>
              <a:rPr lang="ru-RU" sz="2000" b="1" dirty="0">
                <a:solidFill>
                  <a:schemeClr val="tx1"/>
                </a:solidFill>
                <a:latin typeface="Times New Roman" panose="02020603050405020304" pitchFamily="18" charset="0"/>
                <a:cs typeface="Times New Roman" panose="02020603050405020304" pitchFamily="18" charset="0"/>
              </a:rPr>
              <a:t>-жестовою і </a:t>
            </a:r>
            <a:r>
              <a:rPr lang="ru-RU" sz="2000" b="1" dirty="0" err="1">
                <a:solidFill>
                  <a:schemeClr val="tx1"/>
                </a:solidFill>
                <a:latin typeface="Times New Roman" panose="02020603050405020304" pitchFamily="18" charset="0"/>
                <a:cs typeface="Times New Roman" panose="02020603050405020304" pitchFamily="18" charset="0"/>
              </a:rPr>
              <a:t>навпаки</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знявши</a:t>
            </a:r>
            <a:r>
              <a:rPr lang="ru-RU" sz="2000" b="1" dirty="0">
                <a:solidFill>
                  <a:schemeClr val="tx1"/>
                </a:solidFill>
                <a:latin typeface="Times New Roman" panose="02020603050405020304" pitchFamily="18" charset="0"/>
                <a:cs typeface="Times New Roman" panose="02020603050405020304" pitchFamily="18" charset="0"/>
              </a:rPr>
              <a:t> маску, </a:t>
            </a:r>
            <a:r>
              <a:rPr lang="ru-RU" sz="2000" b="1" dirty="0" err="1">
                <a:solidFill>
                  <a:schemeClr val="tx1"/>
                </a:solidFill>
                <a:latin typeface="Times New Roman" panose="02020603050405020304" pitchFamily="18" charset="0"/>
                <a:cs typeface="Times New Roman" panose="02020603050405020304" pitchFamily="18" charset="0"/>
              </a:rPr>
              <a:t>має</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дотримуватися</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безпечної</a:t>
            </a:r>
            <a:r>
              <a:rPr lang="ru-RU" sz="2000" b="1" dirty="0">
                <a:solidFill>
                  <a:schemeClr val="tx1"/>
                </a:solidFill>
                <a:latin typeface="Times New Roman" panose="02020603050405020304" pitchFamily="18" charset="0"/>
                <a:cs typeface="Times New Roman" panose="02020603050405020304" pitchFamily="18" charset="0"/>
              </a:rPr>
              <a:t/>
            </a:r>
            <a:br>
              <a:rPr lang="ru-RU" sz="2000" b="1" dirty="0">
                <a:solidFill>
                  <a:schemeClr val="tx1"/>
                </a:solidFill>
                <a:latin typeface="Times New Roman" panose="02020603050405020304" pitchFamily="18" charset="0"/>
                <a:cs typeface="Times New Roman" panose="02020603050405020304" pitchFamily="18" charset="0"/>
              </a:rPr>
            </a:br>
            <a:r>
              <a:rPr lang="ru-RU" sz="2000" b="1" dirty="0" err="1">
                <a:solidFill>
                  <a:schemeClr val="tx1"/>
                </a:solidFill>
                <a:latin typeface="Times New Roman" panose="02020603050405020304" pitchFamily="18" charset="0"/>
                <a:cs typeface="Times New Roman" panose="02020603050405020304" pitchFamily="18" charset="0"/>
              </a:rPr>
              <a:t>дистанції</a:t>
            </a:r>
            <a:r>
              <a:rPr lang="ru-RU" sz="2000" b="1" dirty="0" smtClean="0">
                <a:solidFill>
                  <a:schemeClr val="tx1"/>
                </a:solidFill>
                <a:latin typeface="Times New Roman" panose="02020603050405020304" pitchFamily="18" charset="0"/>
                <a:cs typeface="Times New Roman" panose="02020603050405020304" pitchFamily="18" charset="0"/>
              </a:rPr>
              <a:t>.</a:t>
            </a:r>
          </a:p>
          <a:p>
            <a:r>
              <a:rPr lang="ru-RU" sz="2000" b="1" dirty="0" smtClean="0">
                <a:solidFill>
                  <a:schemeClr val="tx1"/>
                </a:solidFill>
                <a:latin typeface="Times New Roman" panose="02020603050405020304" pitchFamily="18" charset="0"/>
                <a:cs typeface="Times New Roman" panose="02020603050405020304" pitchFamily="18" charset="0"/>
              </a:rPr>
              <a:t/>
            </a:r>
            <a:br>
              <a:rPr lang="ru-RU" sz="2000" b="1" dirty="0" smtClean="0">
                <a:solidFill>
                  <a:schemeClr val="tx1"/>
                </a:solidFill>
                <a:latin typeface="Times New Roman" panose="02020603050405020304" pitchFamily="18" charset="0"/>
                <a:cs typeface="Times New Roman" panose="02020603050405020304" pitchFamily="18" charset="0"/>
              </a:rPr>
            </a:br>
            <a:r>
              <a:rPr lang="ru-RU" sz="2000" b="1" dirty="0" smtClean="0">
                <a:solidFill>
                  <a:schemeClr val="tx1"/>
                </a:solidFill>
                <a:latin typeface="Times New Roman" panose="02020603050405020304" pitchFamily="18" charset="0"/>
                <a:cs typeface="Times New Roman" panose="02020603050405020304" pitchFamily="18" charset="0"/>
              </a:rPr>
              <a:t>За </a:t>
            </a:r>
            <a:r>
              <a:rPr lang="ru-RU" sz="2000" b="1" dirty="0" err="1" smtClean="0">
                <a:solidFill>
                  <a:schemeClr val="tx1"/>
                </a:solidFill>
                <a:latin typeface="Times New Roman" panose="02020603050405020304" pitchFamily="18" charset="0"/>
                <a:cs typeface="Times New Roman" panose="02020603050405020304" pitchFamily="18" charset="0"/>
              </a:rPr>
              <a:t>сприятливих</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погодних</a:t>
            </a:r>
            <a:r>
              <a:rPr lang="ru-RU" sz="2000" b="1" dirty="0" smtClean="0">
                <a:solidFill>
                  <a:schemeClr val="tx1"/>
                </a:solidFill>
                <a:latin typeface="Times New Roman" panose="02020603050405020304" pitchFamily="18" charset="0"/>
                <a:cs typeface="Times New Roman" panose="02020603050405020304" pitchFamily="18" charset="0"/>
              </a:rPr>
              <a:t> умов рекомендовано </a:t>
            </a:r>
            <a:r>
              <a:rPr lang="ru-RU" sz="2000" b="1" dirty="0" err="1" smtClean="0">
                <a:solidFill>
                  <a:schemeClr val="tx1"/>
                </a:solidFill>
                <a:latin typeface="Times New Roman" panose="02020603050405020304" pitchFamily="18" charset="0"/>
                <a:cs typeface="Times New Roman" panose="02020603050405020304" pitchFamily="18" charset="0"/>
              </a:rPr>
              <a:t>відчиняти</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вікна</a:t>
            </a:r>
            <a:r>
              <a:rPr lang="ru-RU" sz="2000" b="1" dirty="0" smtClean="0">
                <a:solidFill>
                  <a:schemeClr val="tx1"/>
                </a:solidFill>
                <a:latin typeface="Times New Roman" panose="02020603050405020304" pitchFamily="18" charset="0"/>
                <a:cs typeface="Times New Roman" panose="02020603050405020304" pitchFamily="18" charset="0"/>
              </a:rPr>
              <a:t> при</a:t>
            </a:r>
            <a:br>
              <a:rPr lang="ru-RU" sz="2000" b="1" dirty="0" smtClean="0">
                <a:solidFill>
                  <a:schemeClr val="tx1"/>
                </a:solidFill>
                <a:latin typeface="Times New Roman" panose="02020603050405020304" pitchFamily="18" charset="0"/>
                <a:cs typeface="Times New Roman" panose="02020603050405020304" pitchFamily="18" charset="0"/>
              </a:rPr>
            </a:br>
            <a:r>
              <a:rPr lang="ru-RU" sz="2000" b="1" dirty="0" err="1" smtClean="0">
                <a:solidFill>
                  <a:schemeClr val="tx1"/>
                </a:solidFill>
                <a:latin typeface="Times New Roman" panose="02020603050405020304" pitchFamily="18" charset="0"/>
                <a:cs typeface="Times New Roman" panose="02020603050405020304" pitchFamily="18" charset="0"/>
              </a:rPr>
              <a:t>зачинених</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вхідних</a:t>
            </a:r>
            <a:r>
              <a:rPr lang="ru-RU" sz="2000" b="1" dirty="0" smtClean="0">
                <a:solidFill>
                  <a:schemeClr val="tx1"/>
                </a:solidFill>
                <a:latin typeface="Times New Roman" panose="02020603050405020304" pitchFamily="18" charset="0"/>
                <a:cs typeface="Times New Roman" panose="02020603050405020304" pitchFamily="18" charset="0"/>
              </a:rPr>
              <a:t> дверях (не рекомендовано </a:t>
            </a:r>
            <a:r>
              <a:rPr lang="ru-RU" sz="2000" b="1" dirty="0" err="1" smtClean="0">
                <a:solidFill>
                  <a:schemeClr val="tx1"/>
                </a:solidFill>
                <a:latin typeface="Times New Roman" panose="02020603050405020304" pitchFamily="18" charset="0"/>
                <a:cs typeface="Times New Roman" panose="02020603050405020304" pitchFamily="18" charset="0"/>
              </a:rPr>
              <a:t>відчиняти</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вікна</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під</a:t>
            </a:r>
            <a:r>
              <a:rPr lang="ru-RU" sz="2000" b="1" dirty="0" smtClean="0">
                <a:solidFill>
                  <a:schemeClr val="tx1"/>
                </a:solidFill>
                <a:latin typeface="Times New Roman" panose="02020603050405020304" pitchFamily="18" charset="0"/>
                <a:cs typeface="Times New Roman" panose="02020603050405020304" pitchFamily="18" charset="0"/>
              </a:rPr>
              <a:t> час</a:t>
            </a:r>
            <a:br>
              <a:rPr lang="ru-RU" sz="2000" b="1" dirty="0" smtClean="0">
                <a:solidFill>
                  <a:schemeClr val="tx1"/>
                </a:solidFill>
                <a:latin typeface="Times New Roman" panose="02020603050405020304" pitchFamily="18" charset="0"/>
                <a:cs typeface="Times New Roman" panose="02020603050405020304" pitchFamily="18" charset="0"/>
              </a:rPr>
            </a:br>
            <a:r>
              <a:rPr lang="ru-RU" sz="2000" b="1" dirty="0" err="1" smtClean="0">
                <a:solidFill>
                  <a:schemeClr val="tx1"/>
                </a:solidFill>
                <a:latin typeface="Times New Roman" panose="02020603050405020304" pitchFamily="18" charset="0"/>
                <a:cs typeface="Times New Roman" panose="02020603050405020304" pitchFamily="18" charset="0"/>
              </a:rPr>
              <a:t>прочитання</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Типової</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промови</a:t>
            </a:r>
            <a:r>
              <a:rPr lang="ru-RU" sz="2000" b="1" dirty="0" smtClean="0">
                <a:solidFill>
                  <a:schemeClr val="tx1"/>
                </a:solidFill>
                <a:latin typeface="Times New Roman" panose="02020603050405020304" pitchFamily="18" charset="0"/>
                <a:cs typeface="Times New Roman" panose="02020603050405020304" pitchFamily="18" charset="0"/>
              </a:rPr>
              <a:t> та в </a:t>
            </a:r>
            <a:r>
              <a:rPr lang="ru-RU" sz="2000" b="1" dirty="0" err="1" smtClean="0">
                <a:solidFill>
                  <a:schemeClr val="tx1"/>
                </a:solidFill>
                <a:latin typeface="Times New Roman" panose="02020603050405020304" pitchFamily="18" charset="0"/>
                <a:cs typeface="Times New Roman" panose="02020603050405020304" pitchFamily="18" charset="0"/>
              </a:rPr>
              <a:t>період</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відведений</a:t>
            </a:r>
            <a:r>
              <a:rPr lang="ru-RU" sz="2000" b="1" dirty="0" smtClean="0">
                <a:solidFill>
                  <a:schemeClr val="tx1"/>
                </a:solidFill>
                <a:latin typeface="Times New Roman" panose="02020603050405020304" pitchFamily="18" charset="0"/>
                <a:cs typeface="Times New Roman" panose="02020603050405020304" pitchFamily="18" charset="0"/>
              </a:rPr>
              <a:t> на </a:t>
            </a:r>
            <a:r>
              <a:rPr lang="ru-RU" sz="2000" b="1" dirty="0" err="1" smtClean="0">
                <a:solidFill>
                  <a:schemeClr val="tx1"/>
                </a:solidFill>
                <a:latin typeface="Times New Roman" panose="02020603050405020304" pitchFamily="18" charset="0"/>
                <a:cs typeface="Times New Roman" panose="02020603050405020304" pitchFamily="18" charset="0"/>
              </a:rPr>
              <a:t>виконання</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частини</a:t>
            </a:r>
            <a:r>
              <a:rPr lang="ru-RU" sz="2000" b="1" dirty="0" smtClean="0">
                <a:solidFill>
                  <a:schemeClr val="tx1"/>
                </a:solidFill>
                <a:latin typeface="Times New Roman" panose="02020603050405020304" pitchFamily="18" charset="0"/>
                <a:cs typeface="Times New Roman" panose="02020603050405020304" pitchFamily="18" charset="0"/>
              </a:rPr>
              <a:t/>
            </a:r>
            <a:br>
              <a:rPr lang="ru-RU" sz="2000" b="1" dirty="0" smtClean="0">
                <a:solidFill>
                  <a:schemeClr val="tx1"/>
                </a:solidFill>
                <a:latin typeface="Times New Roman" panose="02020603050405020304" pitchFamily="18" charset="0"/>
                <a:cs typeface="Times New Roman" panose="02020603050405020304" pitchFamily="18" charset="0"/>
              </a:rPr>
            </a:br>
            <a:r>
              <a:rPr lang="ru-RU" sz="2000" b="1" dirty="0" smtClean="0">
                <a:solidFill>
                  <a:schemeClr val="tx1"/>
                </a:solidFill>
                <a:latin typeface="Times New Roman" panose="02020603050405020304" pitchFamily="18" charset="0"/>
                <a:cs typeface="Times New Roman" panose="02020603050405020304" pitchFamily="18" charset="0"/>
              </a:rPr>
              <a:t>«</a:t>
            </a:r>
            <a:r>
              <a:rPr lang="ru-RU" sz="2000" b="1" dirty="0" err="1" smtClean="0">
                <a:solidFill>
                  <a:schemeClr val="tx1"/>
                </a:solidFill>
                <a:latin typeface="Times New Roman" panose="02020603050405020304" pitchFamily="18" charset="0"/>
                <a:cs typeface="Times New Roman" panose="02020603050405020304" pitchFamily="18" charset="0"/>
              </a:rPr>
              <a:t>Розуміння</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мови</a:t>
            </a:r>
            <a:r>
              <a:rPr lang="ru-RU" sz="2000" b="1" dirty="0" smtClean="0">
                <a:solidFill>
                  <a:schemeClr val="tx1"/>
                </a:solidFill>
                <a:latin typeface="Times New Roman" panose="02020603050405020304" pitchFamily="18" charset="0"/>
                <a:cs typeface="Times New Roman" panose="02020603050405020304" pitchFamily="18" charset="0"/>
              </a:rPr>
              <a:t> на слух (</a:t>
            </a:r>
            <a:r>
              <a:rPr lang="ru-RU" sz="2000" b="1" dirty="0" err="1" smtClean="0">
                <a:solidFill>
                  <a:schemeClr val="tx1"/>
                </a:solidFill>
                <a:latin typeface="Times New Roman" panose="02020603050405020304" pitchFamily="18" charset="0"/>
                <a:cs typeface="Times New Roman" panose="02020603050405020304" pitchFamily="18" charset="0"/>
              </a:rPr>
              <a:t>аудіювання</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під</a:t>
            </a:r>
            <a:r>
              <a:rPr lang="ru-RU" sz="2000" b="1" dirty="0" smtClean="0">
                <a:solidFill>
                  <a:schemeClr val="tx1"/>
                </a:solidFill>
                <a:latin typeface="Times New Roman" panose="02020603050405020304" pitchFamily="18" charset="0"/>
                <a:cs typeface="Times New Roman" panose="02020603050405020304" pitchFamily="18" charset="0"/>
              </a:rPr>
              <a:t> час </a:t>
            </a:r>
            <a:r>
              <a:rPr lang="ru-RU" sz="2000" b="1" dirty="0" err="1" smtClean="0">
                <a:solidFill>
                  <a:schemeClr val="tx1"/>
                </a:solidFill>
                <a:latin typeface="Times New Roman" panose="02020603050405020304" pitchFamily="18" charset="0"/>
                <a:cs typeface="Times New Roman" panose="02020603050405020304" pitchFamily="18" charset="0"/>
              </a:rPr>
              <a:t>зовнішнього</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оцінювання</a:t>
            </a:r>
            <a:r>
              <a:rPr lang="ru-RU" sz="2000" b="1" dirty="0" smtClean="0">
                <a:solidFill>
                  <a:schemeClr val="tx1"/>
                </a:solidFill>
                <a:latin typeface="Times New Roman" panose="02020603050405020304" pitchFamily="18" charset="0"/>
                <a:cs typeface="Times New Roman" panose="02020603050405020304" pitchFamily="18" charset="0"/>
              </a:rPr>
              <a:t> з</a:t>
            </a:r>
            <a:br>
              <a:rPr lang="ru-RU" sz="2000" b="1" dirty="0" smtClean="0">
                <a:solidFill>
                  <a:schemeClr val="tx1"/>
                </a:solidFill>
                <a:latin typeface="Times New Roman" panose="02020603050405020304" pitchFamily="18" charset="0"/>
                <a:cs typeface="Times New Roman" panose="02020603050405020304" pitchFamily="18" charset="0"/>
              </a:rPr>
            </a:br>
            <a:r>
              <a:rPr lang="ru-RU" sz="2000" b="1" dirty="0" err="1" smtClean="0">
                <a:solidFill>
                  <a:schemeClr val="tx1"/>
                </a:solidFill>
                <a:latin typeface="Times New Roman" panose="02020603050405020304" pitchFamily="18" charset="0"/>
                <a:cs typeface="Times New Roman" panose="02020603050405020304" pitchFamily="18" charset="0"/>
              </a:rPr>
              <a:t>іноземних</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мов</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uk-UA" sz="2000" b="1" dirty="0" smtClean="0">
              <a:solidFill>
                <a:schemeClr val="tx1"/>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1298448" cy="667511"/>
          </a:xfrm>
          <a:prstGeom prst="rect">
            <a:avLst/>
          </a:prstGeom>
          <a:solidFill>
            <a:srgbClr val="D1F0C8"/>
          </a:solidFill>
        </p:spPr>
      </p:pic>
    </p:spTree>
    <p:extLst>
      <p:ext uri="{BB962C8B-B14F-4D97-AF65-F5344CB8AC3E}">
        <p14:creationId xmlns:p14="http://schemas.microsoft.com/office/powerpoint/2010/main" xmlns="" val="1793516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1298448" cy="667511"/>
          </a:xfrm>
          <a:prstGeom prst="rect">
            <a:avLst/>
          </a:prstGeom>
          <a:solidFill>
            <a:srgbClr val="D1F0C8"/>
          </a:solidFill>
        </p:spPr>
      </p:pic>
      <p:sp>
        <p:nvSpPr>
          <p:cNvPr id="4" name="Прямокутник 3"/>
          <p:cNvSpPr/>
          <p:nvPr/>
        </p:nvSpPr>
        <p:spPr>
          <a:xfrm>
            <a:off x="2244671" y="0"/>
            <a:ext cx="7702658" cy="1068405"/>
          </a:xfrm>
          <a:prstGeom prst="rect">
            <a:avLst/>
          </a:prstGeom>
          <a:solidFill>
            <a:srgbClr val="D1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rgbClr val="C00000"/>
                </a:solidFill>
                <a:latin typeface="Times New Roman" panose="02020603050405020304" pitchFamily="18" charset="0"/>
                <a:cs typeface="Times New Roman" panose="02020603050405020304" pitchFamily="18" charset="0"/>
              </a:rPr>
              <a:t>ПІСЛЯ ЗАВЕРШЕННЯ ЗОВНІШНЬОГО ОЦІНЮВАННЯ</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2244671" y="2123268"/>
            <a:ext cx="7702657" cy="774915"/>
          </a:xfrm>
          <a:prstGeom prst="rect">
            <a:avLst/>
          </a:prstGeom>
          <a:solidFill>
            <a:srgbClr val="D1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uk-UA" sz="2400" b="1" dirty="0" smtClean="0">
                <a:solidFill>
                  <a:srgbClr val="C00000"/>
                </a:solidFill>
                <a:latin typeface="Times New Roman" panose="02020603050405020304" pitchFamily="18" charset="0"/>
                <a:cs typeface="Times New Roman" panose="02020603050405020304" pitchFamily="18" charset="0"/>
              </a:rPr>
              <a:t>ПРОВІТРИТИ</a:t>
            </a:r>
            <a:r>
              <a:rPr lang="uk-UA" sz="2400" b="1" dirty="0" smtClean="0">
                <a:solidFill>
                  <a:schemeClr val="tx1"/>
                </a:solidFill>
                <a:latin typeface="Times New Roman" panose="02020603050405020304" pitchFamily="18" charset="0"/>
                <a:cs typeface="Times New Roman" panose="02020603050405020304" pitchFamily="18" charset="0"/>
              </a:rPr>
              <a:t> АУДИТОРІЮ</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2244672" y="4293030"/>
            <a:ext cx="7702656" cy="883403"/>
          </a:xfrm>
          <a:prstGeom prst="rect">
            <a:avLst/>
          </a:prstGeom>
          <a:solidFill>
            <a:srgbClr val="D1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uk-UA" sz="2000" b="1" dirty="0" smtClean="0">
                <a:solidFill>
                  <a:srgbClr val="C00000"/>
                </a:solidFill>
                <a:latin typeface="Times New Roman" panose="02020603050405020304" pitchFamily="18" charset="0"/>
                <a:cs typeface="Times New Roman" panose="02020603050405020304" pitchFamily="18" charset="0"/>
              </a:rPr>
              <a:t>ВИДАТИ </a:t>
            </a:r>
            <a:r>
              <a:rPr lang="uk-UA" sz="2000" b="1" dirty="0" smtClean="0">
                <a:solidFill>
                  <a:schemeClr val="tx1"/>
                </a:solidFill>
                <a:latin typeface="Times New Roman" panose="02020603050405020304" pitchFamily="18" charset="0"/>
                <a:cs typeface="Times New Roman" panose="02020603050405020304" pitchFamily="18" charset="0"/>
              </a:rPr>
              <a:t>ЗОШИТИ ІЗ ЗАВДАННЯМИ СЕРТИФІКАЦІЙНОГЇ РОБОТИ, УНИКАЮЧИ СКУПЧЕННЯ УЧАСНИКІВ (ПО ЗМОЗІ НА ВУЛИЦІ)</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7" name="Стрілка вниз 6"/>
          <p:cNvSpPr/>
          <p:nvPr/>
        </p:nvSpPr>
        <p:spPr>
          <a:xfrm>
            <a:off x="5662048" y="1138147"/>
            <a:ext cx="867905" cy="915378"/>
          </a:xfrm>
          <a:prstGeom prst="downArrow">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ілка вниз 7"/>
          <p:cNvSpPr/>
          <p:nvPr/>
        </p:nvSpPr>
        <p:spPr>
          <a:xfrm>
            <a:off x="5662048" y="3137917"/>
            <a:ext cx="867905" cy="915378"/>
          </a:xfrm>
          <a:prstGeom prst="downArrow">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971214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2040555" cy="1183906"/>
          </a:xfrm>
          <a:prstGeom prst="rect">
            <a:avLst/>
          </a:prstGeom>
          <a:solidFill>
            <a:srgbClr val="D1F0C8"/>
          </a:solidFill>
        </p:spPr>
      </p:pic>
      <p:sp>
        <p:nvSpPr>
          <p:cNvPr id="3" name="Прямокутник 2"/>
          <p:cNvSpPr/>
          <p:nvPr/>
        </p:nvSpPr>
        <p:spPr>
          <a:xfrm>
            <a:off x="3236334" y="673768"/>
            <a:ext cx="5719332" cy="5245769"/>
          </a:xfrm>
          <a:prstGeom prst="rect">
            <a:avLst/>
          </a:prstGeom>
          <a:solidFill>
            <a:srgbClr val="D1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sz="4000" b="1" dirty="0" smtClean="0">
                <a:solidFill>
                  <a:srgbClr val="C00000"/>
                </a:solidFill>
                <a:latin typeface="Times New Roman" panose="02020603050405020304" pitchFamily="18" charset="0"/>
                <a:cs typeface="Times New Roman" panose="02020603050405020304" pitchFamily="18" charset="0"/>
              </a:rPr>
              <a:t>ТЕХНОЛОГІЧНА КАРТА ЧЕРГОВОГО ПУНКТУ ПРОВЕДЕННЯ ЗОВНІШНЬОГО НЕЗАЛЕЖНОГО ОЦІНЮВАННЯ</a:t>
            </a:r>
          </a:p>
          <a:p>
            <a:pPr algn="ctr"/>
            <a:r>
              <a:rPr lang="uk-UA" sz="4000" b="1" dirty="0" smtClean="0">
                <a:solidFill>
                  <a:srgbClr val="C00000"/>
                </a:solidFill>
                <a:latin typeface="Times New Roman" panose="02020603050405020304" pitchFamily="18" charset="0"/>
                <a:cs typeface="Times New Roman" panose="02020603050405020304" pitchFamily="18" charset="0"/>
              </a:rPr>
              <a:t>2021</a:t>
            </a:r>
            <a:endParaRPr lang="ru-RU" sz="4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56174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2174" y="1"/>
            <a:ext cx="9971771" cy="885523"/>
          </a:xfrm>
          <a:solidFill>
            <a:srgbClr val="D1F0C8"/>
          </a:solidFill>
        </p:spPr>
        <p:txBody>
          <a:bodyPr>
            <a:normAutofit/>
          </a:bodyPr>
          <a:lstStyle/>
          <a:p>
            <a:pPr algn="ctr"/>
            <a:r>
              <a:rPr lang="uk-UA" sz="2400" b="1" dirty="0" smtClean="0">
                <a:solidFill>
                  <a:srgbClr val="C00000"/>
                </a:solidFill>
                <a:latin typeface="Times New Roman" panose="02020603050405020304" pitchFamily="18" charset="0"/>
                <a:cs typeface="Times New Roman" panose="02020603050405020304" pitchFamily="18" charset="0"/>
              </a:rPr>
              <a:t>У  ДЕНЬ ПРОВЕДЕННЯ ЗОВНІШНЬОГО НЕЗАЛЕЖНОГО ОЦІНЮВАННЯ </a:t>
            </a:r>
            <a:endParaRPr lang="ru-RU"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Місце для вмісту 5"/>
          <p:cNvGraphicFramePr>
            <a:graphicFrameLocks noGrp="1"/>
          </p:cNvGraphicFramePr>
          <p:nvPr>
            <p:ph idx="1"/>
            <p:extLst>
              <p:ext uri="{D42A27DB-BD31-4B8C-83A1-F6EECF244321}">
                <p14:modId xmlns:p14="http://schemas.microsoft.com/office/powerpoint/2010/main" xmlns="" val="490501539"/>
              </p:ext>
            </p:extLst>
          </p:nvPr>
        </p:nvGraphicFramePr>
        <p:xfrm>
          <a:off x="2" y="885824"/>
          <a:ext cx="12191997" cy="6223509"/>
        </p:xfrm>
        <a:graphic>
          <a:graphicData uri="http://schemas.openxmlformats.org/drawingml/2006/table">
            <a:tbl>
              <a:tblPr firstRow="1" bandRow="1">
                <a:tableStyleId>{5C22544A-7EE6-4342-B048-85BDC9FD1C3A}</a:tableStyleId>
              </a:tblPr>
              <a:tblGrid>
                <a:gridCol w="2260902">
                  <a:extLst>
                    <a:ext uri="{9D8B030D-6E8A-4147-A177-3AD203B41FA5}">
                      <a16:colId xmlns:a16="http://schemas.microsoft.com/office/drawing/2014/main" xmlns="" val="3633431525"/>
                    </a:ext>
                  </a:extLst>
                </a:gridCol>
                <a:gridCol w="9931095">
                  <a:extLst>
                    <a:ext uri="{9D8B030D-6E8A-4147-A177-3AD203B41FA5}">
                      <a16:colId xmlns:a16="http://schemas.microsoft.com/office/drawing/2014/main" xmlns="" val="2462191803"/>
                    </a:ext>
                  </a:extLst>
                </a:gridCol>
              </a:tblGrid>
              <a:tr h="941749">
                <a:tc>
                  <a:txBody>
                    <a:bodyPr/>
                    <a:lstStyle/>
                    <a:p>
                      <a:pPr algn="ctr"/>
                      <a:r>
                        <a:rPr lang="uk-UA" sz="2400" dirty="0" smtClean="0">
                          <a:solidFill>
                            <a:srgbClr val="FF0000"/>
                          </a:solidFill>
                          <a:effectLst/>
                          <a:latin typeface="Times New Roman" panose="02020603050405020304" pitchFamily="18" charset="0"/>
                          <a:cs typeface="Times New Roman" panose="02020603050405020304" pitchFamily="18" charset="0"/>
                        </a:rPr>
                        <a:t>09.00-09.10</a:t>
                      </a:r>
                      <a:endParaRPr lang="ru-RU" sz="2400" dirty="0">
                        <a:solidFill>
                          <a:srgbClr val="FF0000"/>
                        </a:solidFill>
                        <a:effectLst/>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marL="342900" indent="-342900">
                        <a:buFont typeface="Wingdings" panose="05000000000000000000" pitchFamily="2" charset="2"/>
                        <a:buChar char="§"/>
                      </a:pPr>
                      <a:r>
                        <a:rPr lang="uk-UA" sz="18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Прибути </a:t>
                      </a:r>
                      <a:r>
                        <a:rPr lang="uk-UA" sz="1800" dirty="0" smtClean="0">
                          <a:solidFill>
                            <a:schemeClr val="tx1"/>
                          </a:solidFill>
                          <a:latin typeface="Times New Roman" panose="02020603050405020304" pitchFamily="18" charset="0"/>
                          <a:cs typeface="Times New Roman" panose="02020603050405020304" pitchFamily="18" charset="0"/>
                        </a:rPr>
                        <a:t>до пункту проведення зовнішнього незалежного оцінювання (далі -</a:t>
                      </a:r>
                      <a:r>
                        <a:rPr lang="uk-UA" sz="1800" baseline="0" dirty="0" smtClean="0">
                          <a:solidFill>
                            <a:schemeClr val="tx1"/>
                          </a:solidFill>
                          <a:latin typeface="Times New Roman" panose="02020603050405020304" pitchFamily="18" charset="0"/>
                          <a:cs typeface="Times New Roman" panose="02020603050405020304" pitchFamily="18" charset="0"/>
                        </a:rPr>
                        <a:t> </a:t>
                      </a:r>
                      <a:r>
                        <a:rPr lang="uk-UA" sz="1800" dirty="0" smtClean="0">
                          <a:solidFill>
                            <a:schemeClr val="tx1"/>
                          </a:solidFill>
                          <a:latin typeface="Times New Roman" panose="02020603050405020304" pitchFamily="18" charset="0"/>
                          <a:cs typeface="Times New Roman" panose="02020603050405020304" pitchFamily="18" charset="0"/>
                        </a:rPr>
                        <a:t>ЗНО) з документом, що посвідчує особу, годинником, </a:t>
                      </a:r>
                      <a:r>
                        <a:rPr lang="uk-UA" sz="1800" dirty="0" err="1" smtClean="0">
                          <a:solidFill>
                            <a:schemeClr val="tx1"/>
                          </a:solidFill>
                          <a:latin typeface="Times New Roman" panose="02020603050405020304" pitchFamily="18" charset="0"/>
                          <a:cs typeface="Times New Roman" panose="02020603050405020304" pitchFamily="18" charset="0"/>
                        </a:rPr>
                        <a:t>бейджем</a:t>
                      </a:r>
                      <a:r>
                        <a:rPr lang="uk-UA" sz="1800" dirty="0" smtClean="0">
                          <a:solidFill>
                            <a:schemeClr val="tx1"/>
                          </a:solidFill>
                          <a:latin typeface="Times New Roman" panose="02020603050405020304" pitchFamily="18" charset="0"/>
                          <a:cs typeface="Times New Roman" panose="02020603050405020304" pitchFamily="18" charset="0"/>
                        </a:rPr>
                        <a:t>, на якому зазначено прізвище, </a:t>
                      </a:r>
                      <a:r>
                        <a:rPr lang="uk-UA" sz="1800" dirty="0" err="1" smtClean="0">
                          <a:solidFill>
                            <a:schemeClr val="tx1"/>
                          </a:solidFill>
                          <a:latin typeface="Times New Roman" panose="02020603050405020304" pitchFamily="18" charset="0"/>
                          <a:cs typeface="Times New Roman" panose="02020603050405020304" pitchFamily="18" charset="0"/>
                        </a:rPr>
                        <a:t>ім</a:t>
                      </a:r>
                      <a:r>
                        <a:rPr lang="en-US" sz="1800" dirty="0" smtClean="0">
                          <a:solidFill>
                            <a:schemeClr val="tx1"/>
                          </a:solidFill>
                          <a:latin typeface="Times New Roman" panose="02020603050405020304" pitchFamily="18" charset="0"/>
                          <a:cs typeface="Times New Roman" panose="02020603050405020304" pitchFamily="18" charset="0"/>
                        </a:rPr>
                        <a:t>’</a:t>
                      </a:r>
                      <a:r>
                        <a:rPr lang="uk-UA" sz="1800" dirty="0" smtClean="0">
                          <a:solidFill>
                            <a:schemeClr val="tx1"/>
                          </a:solidFill>
                          <a:latin typeface="Times New Roman" panose="02020603050405020304" pitchFamily="18" charset="0"/>
                          <a:cs typeface="Times New Roman" panose="02020603050405020304" pitchFamily="18" charset="0"/>
                        </a:rPr>
                        <a:t>я, по батькові.</a:t>
                      </a:r>
                      <a:r>
                        <a:rPr lang="uk-UA" sz="1800" baseline="0" dirty="0" smtClean="0">
                          <a:solidFill>
                            <a:schemeClr val="tx1"/>
                          </a:solidFill>
                          <a:latin typeface="Times New Roman" panose="02020603050405020304" pitchFamily="18" charset="0"/>
                          <a:cs typeface="Times New Roman" panose="02020603050405020304" pitchFamily="18" charset="0"/>
                        </a:rPr>
                        <a:t> </a:t>
                      </a:r>
                      <a:endParaRPr lang="ru-RU" sz="18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4076860380"/>
                  </a:ext>
                </a:extLst>
              </a:tr>
              <a:tr h="3674325">
                <a:tc>
                  <a:txBody>
                    <a:bodyPr/>
                    <a:lstStyle/>
                    <a:p>
                      <a:pPr algn="ctr"/>
                      <a:r>
                        <a:rPr lang="uk-UA" sz="2400" b="1" dirty="0" smtClean="0">
                          <a:solidFill>
                            <a:srgbClr val="FF0000"/>
                          </a:solidFill>
                          <a:effectLst/>
                          <a:latin typeface="Times New Roman" panose="02020603050405020304" pitchFamily="18" charset="0"/>
                          <a:cs typeface="Times New Roman" panose="02020603050405020304" pitchFamily="18" charset="0"/>
                        </a:rPr>
                        <a:t>09.10-09.45</a:t>
                      </a:r>
                    </a:p>
                    <a:p>
                      <a:pPr algn="ctr"/>
                      <a:endParaRPr lang="uk-UA" sz="2400" b="1" dirty="0" smtClean="0">
                        <a:solidFill>
                          <a:srgbClr val="FF0000"/>
                        </a:solidFill>
                        <a:effectLst/>
                        <a:latin typeface="Times New Roman" panose="02020603050405020304" pitchFamily="18" charset="0"/>
                        <a:cs typeface="Times New Roman" panose="02020603050405020304" pitchFamily="18" charset="0"/>
                      </a:endParaRPr>
                    </a:p>
                    <a:p>
                      <a:pPr algn="ctr"/>
                      <a:endParaRPr lang="uk-UA" sz="2400" b="1" dirty="0" smtClean="0">
                        <a:solidFill>
                          <a:srgbClr val="FF0000"/>
                        </a:solidFill>
                        <a:effectLst/>
                        <a:latin typeface="Times New Roman" panose="02020603050405020304" pitchFamily="18" charset="0"/>
                        <a:cs typeface="Times New Roman" panose="02020603050405020304" pitchFamily="18" charset="0"/>
                      </a:endParaRPr>
                    </a:p>
                    <a:p>
                      <a:pPr algn="ctr"/>
                      <a:endParaRPr lang="uk-UA" sz="2400" b="1" dirty="0" smtClean="0">
                        <a:solidFill>
                          <a:srgbClr val="FF0000"/>
                        </a:solidFill>
                        <a:effectLst/>
                        <a:latin typeface="Times New Roman" panose="02020603050405020304" pitchFamily="18" charset="0"/>
                        <a:cs typeface="Times New Roman" panose="02020603050405020304" pitchFamily="18" charset="0"/>
                      </a:endParaRPr>
                    </a:p>
                    <a:p>
                      <a:pPr algn="ctr"/>
                      <a:endParaRPr lang="uk-UA" sz="2400" b="1" dirty="0" smtClean="0">
                        <a:solidFill>
                          <a:srgbClr val="FF0000"/>
                        </a:solidFill>
                        <a:effectLst/>
                        <a:latin typeface="Times New Roman" panose="02020603050405020304" pitchFamily="18" charset="0"/>
                        <a:cs typeface="Times New Roman" panose="02020603050405020304" pitchFamily="18" charset="0"/>
                      </a:endParaRPr>
                    </a:p>
                    <a:p>
                      <a:pPr algn="ctr"/>
                      <a:r>
                        <a:rPr lang="uk-UA" sz="2400" b="1" dirty="0" smtClean="0">
                          <a:solidFill>
                            <a:srgbClr val="FF0000"/>
                          </a:solidFill>
                          <a:effectLst/>
                          <a:latin typeface="Times New Roman" panose="02020603050405020304" pitchFamily="18" charset="0"/>
                          <a:cs typeface="Times New Roman" panose="02020603050405020304" pitchFamily="18" charset="0"/>
                        </a:rPr>
                        <a:t>09.45-10.15</a:t>
                      </a:r>
                    </a:p>
                  </a:txBody>
                  <a:tcPr>
                    <a:solidFill>
                      <a:schemeClr val="accent6">
                        <a:lumMod val="40000"/>
                        <a:lumOff val="60000"/>
                      </a:schemeClr>
                    </a:solidFill>
                  </a:tcPr>
                </a:tc>
                <a:tc>
                  <a:txBody>
                    <a:bodyPr/>
                    <a:lstStyle/>
                    <a:p>
                      <a:pPr marL="342900" indent="-342900">
                        <a:buFont typeface="Wingdings" panose="05000000000000000000" pitchFamily="2" charset="2"/>
                        <a:buChar char="§"/>
                      </a:pPr>
                      <a:r>
                        <a:rPr lang="uk-UA" sz="1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Узяти</a:t>
                      </a:r>
                      <a:r>
                        <a:rPr lang="uk-UA" sz="1800" b="0" dirty="0" smtClean="0">
                          <a:latin typeface="Times New Roman" panose="02020603050405020304" pitchFamily="18" charset="0"/>
                          <a:cs typeface="Times New Roman" panose="02020603050405020304" pitchFamily="18" charset="0"/>
                        </a:rPr>
                        <a:t> </a:t>
                      </a:r>
                      <a:r>
                        <a:rPr lang="uk-UA" sz="1800" b="1" dirty="0" smtClean="0">
                          <a:latin typeface="Times New Roman" panose="02020603050405020304" pitchFamily="18" charset="0"/>
                          <a:cs typeface="Times New Roman" panose="02020603050405020304" pitchFamily="18" charset="0"/>
                        </a:rPr>
                        <a:t>участь у нараді з працівниками пункту ЗНО.</a:t>
                      </a:r>
                    </a:p>
                    <a:p>
                      <a:pPr marL="342900" indent="-342900">
                        <a:buFont typeface="Wingdings" panose="05000000000000000000" pitchFamily="2" charset="2"/>
                        <a:buChar char="§"/>
                      </a:pPr>
                      <a:r>
                        <a:rPr lang="uk-UA" sz="1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Пересвідчитися</a:t>
                      </a:r>
                      <a:r>
                        <a:rPr lang="uk-UA" sz="1800" b="1" baseline="0" dirty="0" smtClean="0">
                          <a:latin typeface="Times New Roman" panose="02020603050405020304" pitchFamily="18" charset="0"/>
                          <a:cs typeface="Times New Roman" panose="02020603050405020304" pitchFamily="18" charset="0"/>
                        </a:rPr>
                        <a:t> у неушкодженості адміністративного пакета, що має відкрити відповідальний за пункт ЗНО.</a:t>
                      </a:r>
                      <a:endParaRPr lang="uk-UA" sz="18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uk-UA" sz="1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Пройти</a:t>
                      </a:r>
                      <a:r>
                        <a:rPr lang="uk-UA" sz="1800" b="1" dirty="0" smtClean="0">
                          <a:latin typeface="Times New Roman" panose="02020603050405020304" pitchFamily="18" charset="0"/>
                          <a:cs typeface="Times New Roman" panose="02020603050405020304" pitchFamily="18" charset="0"/>
                        </a:rPr>
                        <a:t> процедуру жеребкування щодо розподілу за місцями чергування</a:t>
                      </a:r>
                      <a:r>
                        <a:rPr lang="uk-UA" sz="1800" b="1" baseline="0" dirty="0" smtClean="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
                      </a:pPr>
                      <a:r>
                        <a:rPr lang="uk-UA" sz="1800" b="1" baseline="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Отримати </a:t>
                      </a:r>
                      <a:r>
                        <a:rPr lang="uk-UA" sz="1800" b="1" baseline="0" dirty="0" smtClean="0">
                          <a:solidFill>
                            <a:schemeClr val="dk1"/>
                          </a:solidFill>
                          <a:effectLst/>
                          <a:latin typeface="Times New Roman" panose="02020603050405020304" pitchFamily="18" charset="0"/>
                          <a:cs typeface="Times New Roman" panose="02020603050405020304" pitchFamily="18" charset="0"/>
                        </a:rPr>
                        <a:t>Т</a:t>
                      </a:r>
                      <a:r>
                        <a:rPr lang="uk-UA" sz="1800" b="1" baseline="0" dirty="0" smtClean="0">
                          <a:latin typeface="Times New Roman" panose="02020603050405020304" pitchFamily="18" charset="0"/>
                          <a:cs typeface="Times New Roman" panose="02020603050405020304" pitchFamily="18" charset="0"/>
                        </a:rPr>
                        <a:t>ехнологічну карту чергового пункту ЗНО, Алфавітний список учасників </a:t>
                      </a:r>
                      <a:r>
                        <a:rPr lang="uk-UA" sz="1800" b="1" i="0" baseline="0" dirty="0" smtClean="0">
                          <a:latin typeface="Times New Roman" panose="02020603050405020304" pitchFamily="18" charset="0"/>
                          <a:cs typeface="Times New Roman" panose="02020603050405020304" pitchFamily="18" charset="0"/>
                        </a:rPr>
                        <a:t>ЗНО</a:t>
                      </a:r>
                      <a:r>
                        <a:rPr lang="uk-UA" sz="1800" b="1" i="1" baseline="0" dirty="0" smtClean="0">
                          <a:latin typeface="Times New Roman" panose="02020603050405020304" pitchFamily="18" charset="0"/>
                          <a:cs typeface="Times New Roman" panose="02020603050405020304" pitchFamily="18" charset="0"/>
                        </a:rPr>
                        <a:t> </a:t>
                      </a:r>
                      <a:r>
                        <a:rPr lang="uk-UA" sz="1800" b="1" i="0" baseline="0" dirty="0" smtClean="0">
                          <a:latin typeface="Times New Roman" panose="02020603050405020304" pitchFamily="18" charset="0"/>
                          <a:cs typeface="Times New Roman" panose="02020603050405020304" pitchFamily="18" charset="0"/>
                        </a:rPr>
                        <a:t>(черговий, який здійснюватиме допуск учасників ЗНО до пункту ЗНО).</a:t>
                      </a:r>
                      <a:r>
                        <a:rPr lang="uk-UA" sz="1800" b="1" i="1" baseline="0" dirty="0" smtClean="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
                      </a:pPr>
                      <a:r>
                        <a:rPr lang="uk-UA" sz="1800" b="1" baseline="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Звірити</a:t>
                      </a:r>
                      <a:r>
                        <a:rPr lang="uk-UA" sz="1800" b="1" baseline="0" dirty="0" smtClean="0">
                          <a:latin typeface="Times New Roman" panose="02020603050405020304" pitchFamily="18" charset="0"/>
                          <a:cs typeface="Times New Roman" panose="02020603050405020304" pitchFamily="18" charset="0"/>
                        </a:rPr>
                        <a:t> годинники</a:t>
                      </a:r>
                    </a:p>
                    <a:p>
                      <a:pPr marL="342900" indent="-342900">
                        <a:buFont typeface="Wingdings" panose="05000000000000000000" pitchFamily="2" charset="2"/>
                        <a:buChar char="§"/>
                      </a:pPr>
                      <a:r>
                        <a:rPr lang="uk-UA" sz="1800" b="1" baseline="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Розмістити</a:t>
                      </a:r>
                      <a:r>
                        <a:rPr lang="uk-UA" sz="1800" b="1" baseline="0" dirty="0" smtClean="0">
                          <a:latin typeface="Times New Roman" panose="02020603050405020304" pitchFamily="18" charset="0"/>
                          <a:cs typeface="Times New Roman" panose="02020603050405020304" pitchFamily="18" charset="0"/>
                        </a:rPr>
                        <a:t> разом із помічником відповідального за пункт ЗНО </a:t>
                      </a:r>
                      <a:r>
                        <a:rPr lang="uk-UA" sz="1800" b="1" i="1" baseline="0" dirty="0" smtClean="0">
                          <a:latin typeface="Times New Roman" panose="02020603050405020304" pitchFamily="18" charset="0"/>
                          <a:cs typeface="Times New Roman" panose="02020603050405020304" pitchFamily="18" charset="0"/>
                        </a:rPr>
                        <a:t>Алфавітний список</a:t>
                      </a:r>
                      <a:r>
                        <a:rPr lang="uk-UA" sz="1800" b="1" baseline="0" dirty="0" smtClean="0">
                          <a:latin typeface="Times New Roman" panose="02020603050405020304" pitchFamily="18" charset="0"/>
                          <a:cs typeface="Times New Roman" panose="02020603050405020304" pitchFamily="18" charset="0"/>
                        </a:rPr>
                        <a:t> учасників ЗНО в зручному для вільного огляду місці.</a:t>
                      </a:r>
                    </a:p>
                    <a:p>
                      <a:pPr marL="0" indent="0" algn="ctr">
                        <a:buFont typeface="Wingdings" panose="05000000000000000000" pitchFamily="2" charset="2"/>
                        <a:buNone/>
                      </a:pPr>
                      <a:r>
                        <a:rPr lang="en-US" sz="1800" b="1" baseline="0" dirty="0" smtClean="0">
                          <a:latin typeface="Times New Roman" panose="02020603050405020304" pitchFamily="18" charset="0"/>
                          <a:cs typeface="Times New Roman" panose="02020603050405020304" pitchFamily="18" charset="0"/>
                        </a:rPr>
                        <a:t>*</a:t>
                      </a:r>
                      <a:r>
                        <a:rPr lang="uk-UA" sz="1800" b="1" i="0" baseline="0" dirty="0" smtClean="0">
                          <a:latin typeface="Times New Roman" panose="02020603050405020304" pitchFamily="18" charset="0"/>
                          <a:cs typeface="Times New Roman" panose="02020603050405020304" pitchFamily="18" charset="0"/>
                        </a:rPr>
                        <a:t>За потреби надати роз</a:t>
                      </a:r>
                      <a:r>
                        <a:rPr lang="en-US" sz="1800" b="1" i="0" baseline="0" dirty="0" smtClean="0">
                          <a:latin typeface="Times New Roman" panose="02020603050405020304" pitchFamily="18" charset="0"/>
                          <a:cs typeface="Times New Roman" panose="02020603050405020304" pitchFamily="18" charset="0"/>
                        </a:rPr>
                        <a:t>’</a:t>
                      </a:r>
                      <a:r>
                        <a:rPr lang="uk-UA" sz="1800" b="1" i="0" baseline="0" dirty="0" err="1" smtClean="0">
                          <a:latin typeface="Times New Roman" panose="02020603050405020304" pitchFamily="18" charset="0"/>
                          <a:cs typeface="Times New Roman" panose="02020603050405020304" pitchFamily="18" charset="0"/>
                        </a:rPr>
                        <a:t>яснення</a:t>
                      </a:r>
                      <a:r>
                        <a:rPr lang="en-US" sz="1800" b="1" i="0" baseline="0" dirty="0" smtClean="0">
                          <a:latin typeface="Times New Roman" panose="02020603050405020304" pitchFamily="18" charset="0"/>
                          <a:cs typeface="Times New Roman" panose="02020603050405020304" pitchFamily="18" charset="0"/>
                        </a:rPr>
                        <a:t> </a:t>
                      </a:r>
                      <a:r>
                        <a:rPr lang="uk-UA" sz="1800" b="1" i="0" baseline="0" dirty="0" smtClean="0">
                          <a:latin typeface="Times New Roman" panose="02020603050405020304" pitchFamily="18" charset="0"/>
                          <a:cs typeface="Times New Roman" panose="02020603050405020304" pitchFamily="18" charset="0"/>
                        </a:rPr>
                        <a:t> старшим інструкторам щодо роботи із програвачами в аудиторіях</a:t>
                      </a:r>
                    </a:p>
                    <a:p>
                      <a:pPr marL="285750" indent="-285750" algn="l">
                        <a:buFont typeface="Wingdings" panose="05000000000000000000" pitchFamily="2" charset="2"/>
                        <a:buChar char="§"/>
                      </a:pPr>
                      <a:r>
                        <a:rPr lang="uk-UA" sz="1800" b="1" i="0" baseline="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Підготуватися</a:t>
                      </a:r>
                      <a:r>
                        <a:rPr lang="uk-UA" sz="1800" b="1" i="0" baseline="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800" b="1" i="0" baseline="0" dirty="0" smtClean="0">
                          <a:latin typeface="Times New Roman" panose="02020603050405020304" pitchFamily="18" charset="0"/>
                          <a:cs typeface="Times New Roman" panose="02020603050405020304" pitchFamily="18" charset="0"/>
                        </a:rPr>
                        <a:t>до здійснення допуску до пункту ЗНО учасників зовнішнього оцінювання.</a:t>
                      </a:r>
                    </a:p>
                    <a:p>
                      <a:pPr marL="0" indent="0" algn="l">
                        <a:buFont typeface="Wingdings" panose="05000000000000000000" pitchFamily="2" charset="2"/>
                        <a:buNone/>
                      </a:pPr>
                      <a:r>
                        <a:rPr lang="uk-UA" sz="1800" b="1" i="0" baseline="0" dirty="0" smtClean="0">
                          <a:solidFill>
                            <a:schemeClr val="tx1"/>
                          </a:solidFill>
                          <a:latin typeface="Times New Roman" panose="02020603050405020304" pitchFamily="18" charset="0"/>
                          <a:cs typeface="Times New Roman" panose="02020603050405020304" pitchFamily="18" charset="0"/>
                        </a:rPr>
                        <a:t>За несприятливих погодних умов учасників має бути допущено до вестибюля пункту ЗНО завчасно (раніше часу початку допуску учасників зовнішнього оцінювання).</a:t>
                      </a:r>
                      <a:endParaRPr lang="ru-RU" sz="1800" b="1" i="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57957645"/>
                  </a:ext>
                </a:extLst>
              </a:tr>
              <a:tr h="1349840">
                <a:tc>
                  <a:txBody>
                    <a:bodyPr/>
                    <a:lstStyle/>
                    <a:p>
                      <a:pPr algn="ctr"/>
                      <a:r>
                        <a:rPr lang="uk-UA"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10.15-11.00</a:t>
                      </a:r>
                      <a:endPar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marL="342900" indent="-342900">
                        <a:buFont typeface="Wingdings" panose="05000000000000000000" pitchFamily="2" charset="2"/>
                        <a:buChar char="§"/>
                      </a:pPr>
                      <a:r>
                        <a:rPr lang="uk-UA"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Здійснити</a:t>
                      </a:r>
                      <a:r>
                        <a:rPr lang="uk-UA" sz="2000" b="1" dirty="0" smtClean="0">
                          <a:latin typeface="Times New Roman" panose="02020603050405020304" pitchFamily="18" charset="0"/>
                          <a:cs typeface="Times New Roman" panose="02020603050405020304" pitchFamily="18" charset="0"/>
                        </a:rPr>
                        <a:t> разом із помічником відповідального за пункт ЗНО допуск учасників до пункту за наявності</a:t>
                      </a:r>
                      <a:r>
                        <a:rPr lang="uk-UA" sz="2000" b="1" baseline="0" dirty="0" smtClean="0">
                          <a:latin typeface="Times New Roman" panose="02020603050405020304" pitchFamily="18" charset="0"/>
                          <a:cs typeface="Times New Roman" panose="02020603050405020304" pitchFamily="18" charset="0"/>
                        </a:rPr>
                        <a:t> у них Сертифіката ЗНО, документа, що посвідчує особу, а також запрошення-перепустки для участі у ЗНО.</a:t>
                      </a:r>
                      <a:endParaRPr lang="ru-RU"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1899737750"/>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0"/>
            <a:ext cx="1742172" cy="885524"/>
          </a:xfrm>
          <a:prstGeom prst="rect">
            <a:avLst/>
          </a:prstGeom>
          <a:solidFill>
            <a:srgbClr val="D1F0C8"/>
          </a:solidFill>
        </p:spPr>
      </p:pic>
    </p:spTree>
    <p:extLst>
      <p:ext uri="{BB962C8B-B14F-4D97-AF65-F5344CB8AC3E}">
        <p14:creationId xmlns:p14="http://schemas.microsoft.com/office/powerpoint/2010/main" xmlns="" val="454964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0"/>
            <a:ext cx="1742172" cy="885524"/>
          </a:xfrm>
          <a:prstGeom prst="rect">
            <a:avLst/>
          </a:prstGeom>
          <a:solidFill>
            <a:srgbClr val="D1F0C8"/>
          </a:solidFill>
        </p:spPr>
      </p:pic>
      <p:sp>
        <p:nvSpPr>
          <p:cNvPr id="3" name="Прямокутник 2"/>
          <p:cNvSpPr/>
          <p:nvPr/>
        </p:nvSpPr>
        <p:spPr>
          <a:xfrm>
            <a:off x="2075482" y="449450"/>
            <a:ext cx="8041037" cy="553289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ctr">
              <a:buFont typeface="Wingdings" panose="05000000000000000000" pitchFamily="2" charset="2"/>
              <a:buChar char="§"/>
            </a:pPr>
            <a:endParaRPr lang="uk-UA" sz="2000" b="1"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ru-RU" sz="2000" b="1" dirty="0" err="1">
                <a:solidFill>
                  <a:schemeClr val="tx1"/>
                </a:solidFill>
                <a:latin typeface="Times New Roman" panose="02020603050405020304" pitchFamily="18" charset="0"/>
                <a:cs typeface="Times New Roman" panose="02020603050405020304" pitchFamily="18" charset="0"/>
              </a:rPr>
              <a:t>Якщо</a:t>
            </a:r>
            <a:r>
              <a:rPr lang="ru-RU" sz="2000" b="1" dirty="0">
                <a:solidFill>
                  <a:schemeClr val="tx1"/>
                </a:solidFill>
                <a:latin typeface="Times New Roman" panose="02020603050405020304" pitchFamily="18" charset="0"/>
                <a:cs typeface="Times New Roman" panose="02020603050405020304" pitchFamily="18" charset="0"/>
              </a:rPr>
              <a:t> документ оформлено </a:t>
            </a:r>
            <a:r>
              <a:rPr lang="ru-RU" sz="2000" b="1" dirty="0" err="1">
                <a:solidFill>
                  <a:schemeClr val="tx1"/>
                </a:solidFill>
                <a:latin typeface="Times New Roman" panose="02020603050405020304" pitchFamily="18" charset="0"/>
                <a:cs typeface="Times New Roman" panose="02020603050405020304" pitchFamily="18" charset="0"/>
              </a:rPr>
              <a:t>іноземною</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мовою</a:t>
            </a:r>
            <a:r>
              <a:rPr lang="ru-RU" sz="2000" b="1" dirty="0" smtClean="0">
                <a:solidFill>
                  <a:schemeClr val="tx1"/>
                </a:solidFill>
                <a:latin typeface="Times New Roman" panose="02020603050405020304" pitchFamily="18" charset="0"/>
                <a:cs typeface="Times New Roman" panose="02020603050405020304" pitchFamily="18" charset="0"/>
              </a:rPr>
              <a:t>, разом </a:t>
            </a:r>
            <a:r>
              <a:rPr lang="ru-RU" sz="2000" b="1" dirty="0" err="1">
                <a:solidFill>
                  <a:schemeClr val="tx1"/>
                </a:solidFill>
                <a:latin typeface="Times New Roman" panose="02020603050405020304" pitchFamily="18" charset="0"/>
                <a:cs typeface="Times New Roman" panose="02020603050405020304" pitchFamily="18" charset="0"/>
              </a:rPr>
              <a:t>із</a:t>
            </a:r>
            <a:r>
              <a:rPr lang="ru-RU" sz="2000" b="1" dirty="0">
                <a:solidFill>
                  <a:schemeClr val="tx1"/>
                </a:solidFill>
                <a:latin typeface="Times New Roman" panose="02020603050405020304" pitchFamily="18" charset="0"/>
                <a:cs typeface="Times New Roman" panose="02020603050405020304" pitchFamily="18" charset="0"/>
              </a:rPr>
              <a:t> ним </a:t>
            </a:r>
            <a:r>
              <a:rPr lang="ru-RU" sz="2000" b="1" dirty="0" err="1">
                <a:solidFill>
                  <a:schemeClr val="tx1"/>
                </a:solidFill>
                <a:latin typeface="Times New Roman" panose="02020603050405020304" pitchFamily="18" charset="0"/>
                <a:cs typeface="Times New Roman" panose="02020603050405020304" pitchFamily="18" charset="0"/>
              </a:rPr>
              <a:t>учасник</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має</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пред’явити</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нотаріально</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засвідчений</a:t>
            </a:r>
            <a:r>
              <a:rPr lang="ru-RU" sz="2000" b="1" dirty="0">
                <a:solidFill>
                  <a:srgbClr val="C00000"/>
                </a:solidFill>
                <a:latin typeface="Times New Roman" panose="02020603050405020304" pitchFamily="18" charset="0"/>
                <a:cs typeface="Times New Roman" panose="02020603050405020304" pitchFamily="18" charset="0"/>
              </a:rPr>
              <a:t> переклад </a:t>
            </a:r>
            <a:r>
              <a:rPr lang="ru-RU" sz="2000" b="1" dirty="0" err="1">
                <a:solidFill>
                  <a:srgbClr val="C00000"/>
                </a:solidFill>
                <a:latin typeface="Times New Roman" panose="02020603050405020304" pitchFamily="18" charset="0"/>
                <a:cs typeface="Times New Roman" panose="02020603050405020304" pitchFamily="18" charset="0"/>
              </a:rPr>
              <a:t>українською</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мовою</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цього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документа.</a:t>
            </a:r>
          </a:p>
          <a:p>
            <a:pPr algn="ctr"/>
            <a:r>
              <a:rPr lang="ru-RU" sz="2000" b="1" dirty="0">
                <a:solidFill>
                  <a:schemeClr val="tx1"/>
                </a:solidFill>
                <a:latin typeface="Times New Roman" panose="02020603050405020304" pitchFamily="18" charset="0"/>
                <a:cs typeface="Times New Roman" panose="02020603050405020304" pitchFamily="18" charset="0"/>
              </a:rPr>
              <a:t/>
            </a:r>
            <a:br>
              <a:rPr lang="ru-RU" sz="2000" b="1" dirty="0">
                <a:solidFill>
                  <a:schemeClr val="tx1"/>
                </a:solidFill>
                <a:latin typeface="Times New Roman" panose="02020603050405020304" pitchFamily="18" charset="0"/>
                <a:cs typeface="Times New Roman" panose="02020603050405020304" pitchFamily="18" charset="0"/>
              </a:rPr>
            </a:br>
            <a:r>
              <a:rPr lang="ru-RU" sz="2000" b="1" dirty="0" err="1">
                <a:solidFill>
                  <a:schemeClr val="tx1"/>
                </a:solidFill>
                <a:latin typeface="Times New Roman" panose="02020603050405020304" pitchFamily="18" charset="0"/>
                <a:cs typeface="Times New Roman" panose="02020603050405020304" pitchFamily="18" charset="0"/>
              </a:rPr>
              <a:t>Під</a:t>
            </a:r>
            <a:r>
              <a:rPr lang="ru-RU" sz="2000" b="1" dirty="0">
                <a:solidFill>
                  <a:schemeClr val="tx1"/>
                </a:solidFill>
                <a:latin typeface="Times New Roman" panose="02020603050405020304" pitchFamily="18" charset="0"/>
                <a:cs typeface="Times New Roman" panose="02020603050405020304" pitchFamily="18" charset="0"/>
              </a:rPr>
              <a:t> час допуску до пункту ЗНО </a:t>
            </a:r>
            <a:r>
              <a:rPr lang="ru-RU" sz="2000" b="1" dirty="0" err="1">
                <a:solidFill>
                  <a:schemeClr val="tx1"/>
                </a:solidFill>
                <a:latin typeface="Times New Roman" panose="02020603050405020304" pitchFamily="18" charset="0"/>
                <a:cs typeface="Times New Roman" panose="02020603050405020304" pitchFamily="18" charset="0"/>
              </a:rPr>
              <a:t>необхідно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зіставити</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зовнішність</a:t>
            </a:r>
            <a:r>
              <a:rPr lang="ru-RU" sz="2000" b="1" dirty="0">
                <a:solidFill>
                  <a:schemeClr val="tx1"/>
                </a:solidFill>
                <a:latin typeface="Times New Roman" panose="02020603050405020304" pitchFamily="18" charset="0"/>
                <a:cs typeface="Times New Roman" panose="02020603050405020304" pitchFamily="18" charset="0"/>
              </a:rPr>
              <a:t/>
            </a:r>
            <a:br>
              <a:rPr lang="ru-RU" sz="2000" b="1" dirty="0">
                <a:solidFill>
                  <a:schemeClr val="tx1"/>
                </a:solidFill>
                <a:latin typeface="Times New Roman" panose="02020603050405020304" pitchFamily="18" charset="0"/>
                <a:cs typeface="Times New Roman" panose="02020603050405020304" pitchFamily="18" charset="0"/>
              </a:rPr>
            </a:br>
            <a:r>
              <a:rPr lang="ru-RU" sz="2000" b="1" dirty="0" err="1">
                <a:solidFill>
                  <a:schemeClr val="tx1"/>
                </a:solidFill>
                <a:latin typeface="Times New Roman" panose="02020603050405020304" pitchFamily="18" charset="0"/>
                <a:cs typeface="Times New Roman" panose="02020603050405020304" pitchFamily="18" charset="0"/>
              </a:rPr>
              <a:t>учасника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із</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зображенням</a:t>
            </a:r>
            <a:r>
              <a:rPr lang="ru-RU" sz="2000" b="1" dirty="0">
                <a:solidFill>
                  <a:schemeClr val="tx1"/>
                </a:solidFill>
                <a:latin typeface="Times New Roman" panose="02020603050405020304" pitchFamily="18" charset="0"/>
                <a:cs typeface="Times New Roman" panose="02020603050405020304" pitchFamily="18" charset="0"/>
              </a:rPr>
              <a:t> на </a:t>
            </a:r>
            <a:r>
              <a:rPr lang="ru-RU" sz="2000" b="1" dirty="0" err="1">
                <a:solidFill>
                  <a:schemeClr val="tx1"/>
                </a:solidFill>
                <a:latin typeface="Times New Roman" panose="02020603050405020304" pitchFamily="18" charset="0"/>
                <a:cs typeface="Times New Roman" panose="02020603050405020304" pitchFamily="18" charset="0"/>
              </a:rPr>
              <a:t>фотокартках</a:t>
            </a:r>
            <a:r>
              <a:rPr lang="ru-RU" sz="2000" b="1" dirty="0">
                <a:solidFill>
                  <a:schemeClr val="tx1"/>
                </a:solidFill>
                <a:latin typeface="Times New Roman" panose="02020603050405020304" pitchFamily="18" charset="0"/>
                <a:cs typeface="Times New Roman" panose="02020603050405020304" pitchFamily="18" charset="0"/>
              </a:rPr>
              <a:t> у </a:t>
            </a:r>
            <a:r>
              <a:rPr lang="ru-RU" sz="2000" b="1" dirty="0" err="1">
                <a:solidFill>
                  <a:schemeClr val="tx1"/>
                </a:solidFill>
                <a:latin typeface="Times New Roman" panose="02020603050405020304" pitchFamily="18" charset="0"/>
                <a:cs typeface="Times New Roman" panose="02020603050405020304" pitchFamily="18" charset="0"/>
              </a:rPr>
              <a:t>документі</a:t>
            </a:r>
            <a:r>
              <a:rPr lang="ru-RU" sz="2000" b="1" dirty="0">
                <a:solidFill>
                  <a:schemeClr val="tx1"/>
                </a:solidFill>
                <a:latin typeface="Times New Roman" panose="02020603050405020304" pitchFamily="18" charset="0"/>
                <a:cs typeface="Times New Roman" panose="02020603050405020304" pitchFamily="18" charset="0"/>
              </a:rPr>
              <a:t> та </a:t>
            </a:r>
            <a:r>
              <a:rPr lang="ru-RU" sz="2000" b="1" dirty="0" err="1">
                <a:solidFill>
                  <a:schemeClr val="tx1"/>
                </a:solidFill>
                <a:latin typeface="Times New Roman" panose="02020603050405020304" pitchFamily="18" charset="0"/>
                <a:cs typeface="Times New Roman" panose="02020603050405020304" pitchFamily="18" charset="0"/>
              </a:rPr>
              <a:t>Сертифікаті</a:t>
            </a:r>
            <a:r>
              <a:rPr lang="ru-RU" sz="2000" b="1" dirty="0" smtClean="0">
                <a:solidFill>
                  <a:schemeClr val="tx1"/>
                </a:solidFill>
                <a:latin typeface="Times New Roman" panose="02020603050405020304" pitchFamily="18" charset="0"/>
                <a:cs typeface="Times New Roman" panose="02020603050405020304" pitchFamily="18" charset="0"/>
              </a:rPr>
              <a:t>.</a:t>
            </a:r>
          </a:p>
          <a:p>
            <a:pPr algn="ctr"/>
            <a:r>
              <a:rPr lang="ru-RU" sz="2000" b="1" dirty="0">
                <a:solidFill>
                  <a:schemeClr val="tx1"/>
                </a:solidFill>
                <a:latin typeface="Times New Roman" panose="02020603050405020304" pitchFamily="18" charset="0"/>
                <a:cs typeface="Times New Roman" panose="02020603050405020304" pitchFamily="18" charset="0"/>
              </a:rPr>
              <a:t/>
            </a:r>
            <a:br>
              <a:rPr lang="ru-RU" sz="2000" b="1" dirty="0">
                <a:solidFill>
                  <a:schemeClr val="tx1"/>
                </a:solidFill>
                <a:latin typeface="Times New Roman" panose="02020603050405020304" pitchFamily="18" charset="0"/>
                <a:cs typeface="Times New Roman" panose="02020603050405020304" pitchFamily="18" charset="0"/>
              </a:rPr>
            </a:br>
            <a:r>
              <a:rPr lang="ru-RU" sz="2000" b="1" dirty="0">
                <a:solidFill>
                  <a:schemeClr val="tx1"/>
                </a:solidFill>
                <a:latin typeface="Times New Roman" panose="02020603050405020304" pitchFamily="18" charset="0"/>
                <a:cs typeface="Times New Roman" panose="02020603050405020304" pitchFamily="18" charset="0"/>
              </a:rPr>
              <a:t>Допуск до пункту ЗНО </a:t>
            </a:r>
            <a:r>
              <a:rPr lang="ru-RU" sz="2000" b="1" dirty="0" err="1">
                <a:solidFill>
                  <a:schemeClr val="tx1"/>
                </a:solidFill>
                <a:latin typeface="Times New Roman" panose="02020603050405020304" pitchFamily="18" charset="0"/>
                <a:cs typeface="Times New Roman" panose="02020603050405020304" pitchFamily="18" charset="0"/>
              </a:rPr>
              <a:t>учасника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який</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пред’явив</a:t>
            </a:r>
            <a:r>
              <a:rPr lang="ru-RU" sz="2000" b="1" dirty="0">
                <a:solidFill>
                  <a:schemeClr val="tx1"/>
                </a:solidFill>
                <a:latin typeface="Times New Roman" panose="02020603050405020304" pitchFamily="18" charset="0"/>
                <a:cs typeface="Times New Roman" panose="02020603050405020304" pitchFamily="18" charset="0"/>
              </a:rPr>
              <a:t> документ, </a:t>
            </a:r>
            <a:r>
              <a:rPr lang="ru-RU" sz="2000" b="1" dirty="0" err="1" smtClean="0">
                <a:solidFill>
                  <a:schemeClr val="tx1"/>
                </a:solidFill>
                <a:latin typeface="Times New Roman" panose="02020603050405020304" pitchFamily="18" charset="0"/>
                <a:cs typeface="Times New Roman" panose="02020603050405020304" pitchFamily="18" charset="0"/>
              </a:rPr>
              <a:t>що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посвідчує</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a:solidFill>
                  <a:schemeClr val="tx1"/>
                </a:solidFill>
                <a:latin typeface="Times New Roman" panose="02020603050405020304" pitchFamily="18" charset="0"/>
                <a:cs typeface="Times New Roman" panose="02020603050405020304" pitchFamily="18" charset="0"/>
              </a:rPr>
              <a:t>особу, </a:t>
            </a:r>
            <a:r>
              <a:rPr lang="ru-RU" sz="2000" b="1" dirty="0" err="1">
                <a:solidFill>
                  <a:schemeClr val="tx1"/>
                </a:solidFill>
                <a:latin typeface="Times New Roman" panose="02020603050405020304" pitchFamily="18" charset="0"/>
                <a:cs typeface="Times New Roman" panose="02020603050405020304" pitchFamily="18" charset="0"/>
              </a:rPr>
              <a:t>серія</a:t>
            </a:r>
            <a:r>
              <a:rPr lang="ru-RU" sz="2000" b="1" dirty="0">
                <a:solidFill>
                  <a:schemeClr val="tx1"/>
                </a:solidFill>
                <a:latin typeface="Times New Roman" panose="02020603050405020304" pitchFamily="18" charset="0"/>
                <a:cs typeface="Times New Roman" panose="02020603050405020304" pitchFamily="18" charset="0"/>
              </a:rPr>
              <a:t> та номер </a:t>
            </a:r>
            <a:r>
              <a:rPr lang="ru-RU" sz="2000" b="1" dirty="0" err="1">
                <a:solidFill>
                  <a:schemeClr val="tx1"/>
                </a:solidFill>
                <a:latin typeface="Times New Roman" panose="02020603050405020304" pitchFamily="18" charset="0"/>
                <a:cs typeface="Times New Roman" panose="02020603050405020304" pitchFamily="18" charset="0"/>
              </a:rPr>
              <a:t>якого</a:t>
            </a:r>
            <a:r>
              <a:rPr lang="ru-RU" sz="2000" b="1" dirty="0">
                <a:solidFill>
                  <a:schemeClr val="tx1"/>
                </a:solidFill>
                <a:latin typeface="Times New Roman" panose="02020603050405020304" pitchFamily="18" charset="0"/>
                <a:cs typeface="Times New Roman" panose="02020603050405020304" pitchFamily="18" charset="0"/>
              </a:rPr>
              <a:t> не </a:t>
            </a:r>
            <a:r>
              <a:rPr lang="ru-RU" sz="2000" b="1" dirty="0" err="1">
                <a:solidFill>
                  <a:schemeClr val="tx1"/>
                </a:solidFill>
                <a:latin typeface="Times New Roman" panose="02020603050405020304" pitchFamily="18" charset="0"/>
                <a:cs typeface="Times New Roman" panose="02020603050405020304" pitchFamily="18" charset="0"/>
              </a:rPr>
              <a:t>збігаються</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із</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зазначеними</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в </a:t>
            </a:r>
            <a:r>
              <a:rPr lang="ru-RU" sz="2000" b="1" dirty="0" err="1" smtClean="0">
                <a:solidFill>
                  <a:schemeClr val="tx1"/>
                </a:solidFill>
                <a:latin typeface="Times New Roman" panose="02020603050405020304" pitchFamily="18" charset="0"/>
                <a:cs typeface="Times New Roman" panose="02020603050405020304" pitchFamily="18" charset="0"/>
              </a:rPr>
              <a:t>Сертифікаті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здійснює</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помічник</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відповідального</a:t>
            </a:r>
            <a:r>
              <a:rPr lang="ru-RU" sz="2000" b="1" dirty="0">
                <a:solidFill>
                  <a:schemeClr val="tx1"/>
                </a:solidFill>
                <a:latin typeface="Times New Roman" panose="02020603050405020304" pitchFamily="18" charset="0"/>
                <a:cs typeface="Times New Roman" panose="02020603050405020304" pitchFamily="18" charset="0"/>
              </a:rPr>
              <a:t> за пункт ЗНО</a:t>
            </a:r>
            <a:r>
              <a:rPr lang="ru-RU" sz="2000" b="1" dirty="0" smtClean="0">
                <a:solidFill>
                  <a:schemeClr val="tx1"/>
                </a:solidFill>
                <a:latin typeface="Times New Roman" panose="02020603050405020304" pitchFamily="18" charset="0"/>
                <a:cs typeface="Times New Roman" panose="02020603050405020304" pitchFamily="18" charset="0"/>
              </a:rPr>
              <a:t>.</a:t>
            </a:r>
          </a:p>
          <a:p>
            <a:pPr algn="ctr"/>
            <a:endParaRPr lang="ru-RU" sz="2000" b="1" dirty="0" smtClean="0">
              <a:solidFill>
                <a:schemeClr val="tx1"/>
              </a:solidFill>
              <a:latin typeface="Times New Roman" panose="02020603050405020304" pitchFamily="18" charset="0"/>
              <a:cs typeface="Times New Roman" panose="02020603050405020304" pitchFamily="18" charset="0"/>
            </a:endParaRPr>
          </a:p>
          <a:p>
            <a:pPr algn="ctr"/>
            <a:r>
              <a:rPr lang="ru-RU" sz="2000" b="1" dirty="0" err="1" smtClean="0">
                <a:solidFill>
                  <a:schemeClr val="tx1"/>
                </a:solidFill>
                <a:latin typeface="Times New Roman" panose="02020603050405020304" pitchFamily="18" charset="0"/>
                <a:cs typeface="Times New Roman" panose="02020603050405020304" pitchFamily="18" charset="0"/>
              </a:rPr>
              <a:t>Копії</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Сертифіката</a:t>
            </a:r>
            <a:r>
              <a:rPr lang="ru-RU" sz="2000" b="1" dirty="0">
                <a:solidFill>
                  <a:schemeClr val="tx1"/>
                </a:solidFill>
                <a:latin typeface="Times New Roman" panose="02020603050405020304" pitchFamily="18" charset="0"/>
                <a:cs typeface="Times New Roman" panose="02020603050405020304" pitchFamily="18" charset="0"/>
              </a:rPr>
              <a:t>, документа, </a:t>
            </a:r>
            <a:r>
              <a:rPr lang="ru-RU" sz="2000" b="1" dirty="0" err="1">
                <a:solidFill>
                  <a:schemeClr val="tx1"/>
                </a:solidFill>
                <a:latin typeface="Times New Roman" panose="02020603050405020304" pitchFamily="18" charset="0"/>
                <a:cs typeface="Times New Roman" panose="02020603050405020304" pitchFamily="18" charset="0"/>
              </a:rPr>
              <a:t>що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посвідчує</a:t>
            </a:r>
            <a:r>
              <a:rPr lang="ru-RU" sz="2000" b="1" dirty="0">
                <a:solidFill>
                  <a:schemeClr val="tx1"/>
                </a:solidFill>
                <a:latin typeface="Times New Roman" panose="02020603050405020304" pitchFamily="18" charset="0"/>
                <a:cs typeface="Times New Roman" panose="02020603050405020304" pitchFamily="18" charset="0"/>
              </a:rPr>
              <a:t> особу, </a:t>
            </a:r>
            <a:endParaRPr lang="ru-RU" sz="2000" b="1" dirty="0" smtClean="0">
              <a:solidFill>
                <a:schemeClr val="tx1"/>
              </a:solidFill>
              <a:latin typeface="Times New Roman" panose="02020603050405020304" pitchFamily="18" charset="0"/>
              <a:cs typeface="Times New Roman" panose="02020603050405020304" pitchFamily="18" charset="0"/>
            </a:endParaRPr>
          </a:p>
          <a:p>
            <a:pPr algn="ctr"/>
            <a:r>
              <a:rPr lang="ru-RU" sz="2400" b="1" dirty="0" smtClean="0">
                <a:solidFill>
                  <a:srgbClr val="C00000"/>
                </a:solidFill>
                <a:latin typeface="Times New Roman" panose="02020603050405020304" pitchFamily="18" charset="0"/>
                <a:cs typeface="Times New Roman" panose="02020603050405020304" pitchFamily="18" charset="0"/>
              </a:rPr>
              <a:t>не </a:t>
            </a:r>
            <a:r>
              <a:rPr lang="ru-RU" sz="2400" b="1" dirty="0" err="1">
                <a:solidFill>
                  <a:srgbClr val="C00000"/>
                </a:solidFill>
                <a:latin typeface="Times New Roman" panose="02020603050405020304" pitchFamily="18" charset="0"/>
                <a:cs typeface="Times New Roman" panose="02020603050405020304" pitchFamily="18" charset="0"/>
              </a:rPr>
              <a:t>дають</a:t>
            </a:r>
            <a:r>
              <a:rPr lang="ru-RU" sz="2400" b="1" dirty="0">
                <a:solidFill>
                  <a:srgbClr val="C00000"/>
                </a:solidFill>
                <a:latin typeface="Times New Roman" panose="02020603050405020304" pitchFamily="18" charset="0"/>
                <a:cs typeface="Times New Roman" panose="02020603050405020304" pitchFamily="18" charset="0"/>
              </a:rPr>
              <a:t> права</a:t>
            </a:r>
            <a:br>
              <a:rPr lang="ru-RU" sz="2400" b="1" dirty="0">
                <a:solidFill>
                  <a:srgbClr val="C00000"/>
                </a:solidFill>
                <a:latin typeface="Times New Roman" panose="02020603050405020304" pitchFamily="18" charset="0"/>
                <a:cs typeface="Times New Roman" panose="02020603050405020304" pitchFamily="18" charset="0"/>
              </a:rPr>
            </a:br>
            <a:r>
              <a:rPr lang="ru-RU" sz="2000" b="1" dirty="0">
                <a:solidFill>
                  <a:schemeClr val="tx1"/>
                </a:solidFill>
                <a:latin typeface="Times New Roman" panose="02020603050405020304" pitchFamily="18" charset="0"/>
                <a:cs typeface="Times New Roman" panose="02020603050405020304" pitchFamily="18" charset="0"/>
              </a:rPr>
              <a:t>на допуск </a:t>
            </a:r>
            <a:r>
              <a:rPr lang="ru-RU" sz="2000" b="1" dirty="0" err="1">
                <a:solidFill>
                  <a:schemeClr val="tx1"/>
                </a:solidFill>
                <a:latin typeface="Times New Roman" panose="02020603050405020304" pitchFamily="18" charset="0"/>
                <a:cs typeface="Times New Roman" panose="02020603050405020304" pitchFamily="18" charset="0"/>
              </a:rPr>
              <a:t>учасника</a:t>
            </a:r>
            <a:r>
              <a:rPr lang="ru-RU" sz="2000" b="1" dirty="0">
                <a:solidFill>
                  <a:schemeClr val="tx1"/>
                </a:solidFill>
                <a:latin typeface="Times New Roman" panose="02020603050405020304" pitchFamily="18" charset="0"/>
                <a:cs typeface="Times New Roman" panose="02020603050405020304" pitchFamily="18" charset="0"/>
              </a:rPr>
              <a:t> до пункту ЗНО </a:t>
            </a:r>
            <a:br>
              <a:rPr lang="ru-RU" sz="2000" b="1" dirty="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17426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0"/>
            <a:ext cx="1742172" cy="885524"/>
          </a:xfrm>
          <a:prstGeom prst="rect">
            <a:avLst/>
          </a:prstGeom>
          <a:solidFill>
            <a:srgbClr val="D1F0C8"/>
          </a:solidFill>
        </p:spPr>
      </p:pic>
      <p:sp>
        <p:nvSpPr>
          <p:cNvPr id="3" name="Прямокутник 2"/>
          <p:cNvSpPr/>
          <p:nvPr/>
        </p:nvSpPr>
        <p:spPr>
          <a:xfrm>
            <a:off x="2213810" y="231006"/>
            <a:ext cx="9134375" cy="295495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sz="2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Попередити учасників про те, що в пункті ЗНО заборонено використовувати засоби зв</a:t>
            </a:r>
            <a:r>
              <a:rPr lang="en-US" sz="2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28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язку</a:t>
            </a:r>
            <a:r>
              <a:rPr lang="uk-UA" sz="2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пристрої зчитування, обробки, збереження та відтворення інформації.</a:t>
            </a:r>
          </a:p>
          <a:p>
            <a:pPr algn="ctr"/>
            <a:endParaRPr lang="uk-UA"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uk-UA" sz="2400" b="1" i="1" dirty="0" smtClean="0">
                <a:solidFill>
                  <a:schemeClr val="tx1"/>
                </a:solidFill>
                <a:latin typeface="Times New Roman" panose="02020603050405020304" pitchFamily="18" charset="0"/>
                <a:cs typeface="Times New Roman" panose="02020603050405020304" pitchFamily="18" charset="0"/>
              </a:rPr>
              <a:t>(Черговий, який здійснюватиме допуск учасників до пункту ЗНО)</a:t>
            </a:r>
            <a:r>
              <a:rPr lang="uk-UA" sz="2400" dirty="0" smtClean="0">
                <a:solidFill>
                  <a:schemeClr val="tx1"/>
                </a:solidFill>
                <a:latin typeface="Times New Roman" panose="02020603050405020304" pitchFamily="18" charset="0"/>
                <a:cs typeface="Times New Roman" panose="02020603050405020304" pitchFamily="18" charset="0"/>
              </a:rPr>
              <a:t>.</a:t>
            </a:r>
          </a:p>
          <a:p>
            <a:r>
              <a:rPr lang="uk-UA" sz="2400" dirty="0" smtClean="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4" name="Прямокутник 3"/>
          <p:cNvSpPr/>
          <p:nvPr/>
        </p:nvSpPr>
        <p:spPr>
          <a:xfrm>
            <a:off x="417095" y="3397718"/>
            <a:ext cx="11357811" cy="1713297"/>
          </a:xfrm>
          <a:prstGeom prst="rect">
            <a:avLst/>
          </a:prstGeom>
          <a:solidFill>
            <a:srgbClr val="D1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УВАГА!</a:t>
            </a:r>
            <a:r>
              <a:rPr lang="uk-UA" sz="2400" dirty="0" smtClean="0">
                <a:solidFill>
                  <a:schemeClr val="tx1"/>
                </a:solidFill>
                <a:latin typeface="Times New Roman" panose="02020603050405020304" pitchFamily="18" charset="0"/>
                <a:cs typeface="Times New Roman" panose="02020603050405020304" pitchFamily="18" charset="0"/>
              </a:rPr>
              <a:t> </a:t>
            </a:r>
            <a:r>
              <a:rPr lang="uk-UA"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ДОПУСК УЧАСНИКІВ ДО ПУНКТУ ЗНО ПРИПИНЯЄТЬСЯ </a:t>
            </a:r>
          </a:p>
          <a:p>
            <a:pPr algn="ctr"/>
            <a:r>
              <a:rPr lang="uk-UA"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a:t>
            </a:r>
            <a:r>
              <a:rPr lang="uk-UA"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10.50</a:t>
            </a:r>
            <a:r>
              <a:rPr lang="uk-UA"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uk-UA"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Учасників, які прибули пізніше ніж о </a:t>
            </a:r>
            <a:r>
              <a:rPr lang="uk-UA"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10.50</a:t>
            </a:r>
            <a:r>
              <a:rPr lang="uk-UA"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до пункту ЗНО </a:t>
            </a:r>
          </a:p>
          <a:p>
            <a:pPr algn="ctr"/>
            <a:r>
              <a:rPr lang="uk-UA"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ДОПУСКАТИ</a:t>
            </a:r>
            <a:r>
              <a:rPr lang="uk-UA" sz="2400" dirty="0" smtClean="0">
                <a:solidFill>
                  <a:schemeClr val="tx1"/>
                </a:solidFill>
                <a:latin typeface="Times New Roman" panose="02020603050405020304" pitchFamily="18" charset="0"/>
                <a:cs typeface="Times New Roman" panose="02020603050405020304" pitchFamily="18" charset="0"/>
              </a:rPr>
              <a:t>.</a:t>
            </a:r>
          </a:p>
        </p:txBody>
      </p:sp>
      <p:sp>
        <p:nvSpPr>
          <p:cNvPr id="5" name="Прямокутник 4"/>
          <p:cNvSpPr/>
          <p:nvPr/>
        </p:nvSpPr>
        <p:spPr>
          <a:xfrm>
            <a:off x="2154454" y="5611528"/>
            <a:ext cx="8394833" cy="789272"/>
          </a:xfrm>
          <a:prstGeom prst="rect">
            <a:avLst/>
          </a:prstGeom>
          <a:solidFill>
            <a:schemeClr val="accent6">
              <a:lumMod val="20000"/>
              <a:lumOff val="80000"/>
            </a:schemeClr>
          </a:solidFill>
          <a:ln>
            <a:solidFill>
              <a:srgbClr val="E2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ДОПОМАГАТИ</a:t>
            </a:r>
            <a:r>
              <a:rPr lang="uk-UA" sz="20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УЧАСНИКАМ ЗОРІЄНТУВАТИСЯ В ПУНКТІ ЗНО</a:t>
            </a:r>
            <a:endPar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93533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2174" y="1"/>
            <a:ext cx="10449826" cy="885523"/>
          </a:xfrm>
          <a:solidFill>
            <a:srgbClr val="D1F0C8"/>
          </a:solidFill>
        </p:spPr>
        <p:txBody>
          <a:bodyPr>
            <a:normAutofit/>
          </a:bodyPr>
          <a:lstStyle/>
          <a:p>
            <a:pPr algn="ctr"/>
            <a:r>
              <a:rPr lang="uk-UA" sz="2400" b="1" dirty="0" smtClean="0">
                <a:solidFill>
                  <a:srgbClr val="C00000"/>
                </a:solidFill>
                <a:latin typeface="Times New Roman" panose="02020603050405020304" pitchFamily="18" charset="0"/>
                <a:cs typeface="Times New Roman" panose="02020603050405020304" pitchFamily="18" charset="0"/>
              </a:rPr>
              <a:t>ПІД ЧАС ПРОВЕДЕННЯ ЗОВНІШНЬОГО ОЦІНЮВАННЯ</a:t>
            </a:r>
            <a:endParaRPr lang="ru-RU"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1251955919"/>
              </p:ext>
            </p:extLst>
          </p:nvPr>
        </p:nvGraphicFramePr>
        <p:xfrm>
          <a:off x="133640" y="885524"/>
          <a:ext cx="11924721" cy="5696552"/>
        </p:xfrm>
        <a:graphic>
          <a:graphicData uri="http://schemas.openxmlformats.org/drawingml/2006/table">
            <a:tbl>
              <a:tblPr firstRow="1" bandRow="1">
                <a:tableStyleId>{5C22544A-7EE6-4342-B048-85BDC9FD1C3A}</a:tableStyleId>
              </a:tblPr>
              <a:tblGrid>
                <a:gridCol w="2554459">
                  <a:extLst>
                    <a:ext uri="{9D8B030D-6E8A-4147-A177-3AD203B41FA5}">
                      <a16:colId xmlns:a16="http://schemas.microsoft.com/office/drawing/2014/main" xmlns="" val="972249610"/>
                    </a:ext>
                  </a:extLst>
                </a:gridCol>
                <a:gridCol w="9370262">
                  <a:extLst>
                    <a:ext uri="{9D8B030D-6E8A-4147-A177-3AD203B41FA5}">
                      <a16:colId xmlns:a16="http://schemas.microsoft.com/office/drawing/2014/main" xmlns="" val="3778219073"/>
                    </a:ext>
                  </a:extLst>
                </a:gridCol>
              </a:tblGrid>
              <a:tr h="5696552">
                <a:tc>
                  <a:txBody>
                    <a:bodyPr/>
                    <a:lstStyle/>
                    <a:p>
                      <a:pPr algn="ctr"/>
                      <a:r>
                        <a:rPr lang="uk-UA" sz="2400" dirty="0" smtClean="0">
                          <a:solidFill>
                            <a:srgbClr val="FF0000"/>
                          </a:solidFill>
                          <a:effectLst/>
                          <a:latin typeface="Times New Roman" panose="02020603050405020304" pitchFamily="18" charset="0"/>
                          <a:cs typeface="Times New Roman" panose="02020603050405020304" pitchFamily="18" charset="0"/>
                        </a:rPr>
                        <a:t>11.00 – до завершення</a:t>
                      </a:r>
                      <a:r>
                        <a:rPr lang="uk-UA" sz="2400" baseline="0" dirty="0" smtClean="0">
                          <a:solidFill>
                            <a:srgbClr val="FF0000"/>
                          </a:solidFill>
                          <a:effectLst/>
                          <a:latin typeface="Times New Roman" panose="02020603050405020304" pitchFamily="18" charset="0"/>
                          <a:cs typeface="Times New Roman" panose="02020603050405020304" pitchFamily="18" charset="0"/>
                        </a:rPr>
                        <a:t> зовнішнього оцінювання</a:t>
                      </a:r>
                      <a:r>
                        <a:rPr lang="uk-UA" sz="2400" dirty="0" smtClean="0">
                          <a:solidFill>
                            <a:srgbClr val="FF0000"/>
                          </a:solidFill>
                          <a:effectLst/>
                          <a:latin typeface="Times New Roman" panose="02020603050405020304" pitchFamily="18" charset="0"/>
                          <a:cs typeface="Times New Roman" panose="02020603050405020304" pitchFamily="18" charset="0"/>
                        </a:rPr>
                        <a:t> </a:t>
                      </a:r>
                      <a:endParaRPr lang="ru-RU" sz="2400" dirty="0">
                        <a:solidFill>
                          <a:srgbClr val="FF0000"/>
                        </a:solidFill>
                        <a:effectLst/>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tc>
                  <a:txBody>
                    <a:bodyPr/>
                    <a:lstStyle/>
                    <a:p>
                      <a:pPr marL="0" indent="0">
                        <a:buFont typeface="Wingdings" panose="05000000000000000000" pitchFamily="2" charset="2"/>
                        <a:buNone/>
                      </a:pPr>
                      <a:r>
                        <a:rPr lang="uk-UA" sz="2000" dirty="0" smtClean="0">
                          <a:solidFill>
                            <a:schemeClr val="tx1"/>
                          </a:solidFill>
                          <a:latin typeface="Times New Roman" panose="02020603050405020304" pitchFamily="18" charset="0"/>
                          <a:cs typeface="Times New Roman" panose="02020603050405020304" pitchFamily="18" charset="0"/>
                        </a:rPr>
                        <a:t>*За потреби вжити заходів щодо усунення несправності програвачів (за запрошенням і в супроводі відповідального за пункт ЗНО).</a:t>
                      </a:r>
                    </a:p>
                    <a:p>
                      <a:pPr marL="342900" indent="-342900">
                        <a:buFont typeface="Wingdings" panose="05000000000000000000" pitchFamily="2" charset="2"/>
                        <a:buChar char="§"/>
                      </a:pPr>
                      <a:r>
                        <a:rPr lang="uk-UA" sz="2000" dirty="0" smtClean="0">
                          <a:solidFill>
                            <a:srgbClr val="C00000"/>
                          </a:solidFill>
                          <a:effectLst/>
                          <a:latin typeface="Times New Roman" panose="02020603050405020304" pitchFamily="18" charset="0"/>
                          <a:cs typeface="Times New Roman" panose="02020603050405020304" pitchFamily="18" charset="0"/>
                        </a:rPr>
                        <a:t>Перевіряти</a:t>
                      </a:r>
                      <a:r>
                        <a:rPr lang="uk-UA" sz="2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dirty="0" smtClean="0">
                          <a:solidFill>
                            <a:schemeClr val="tx1"/>
                          </a:solidFill>
                          <a:latin typeface="Times New Roman" panose="02020603050405020304" pitchFamily="18" charset="0"/>
                          <a:cs typeface="Times New Roman" panose="02020603050405020304" pitchFamily="18" charset="0"/>
                        </a:rPr>
                        <a:t>коридори, сходи,</a:t>
                      </a:r>
                      <a:r>
                        <a:rPr lang="uk-UA" sz="2000" baseline="0" dirty="0" smtClean="0">
                          <a:solidFill>
                            <a:schemeClr val="tx1"/>
                          </a:solidFill>
                          <a:latin typeface="Times New Roman" panose="02020603050405020304" pitchFamily="18" charset="0"/>
                          <a:cs typeface="Times New Roman" panose="02020603050405020304" pitchFamily="18" charset="0"/>
                        </a:rPr>
                        <a:t> туалетні кімнати на відсутність заборонених технічних засобів зв</a:t>
                      </a:r>
                      <a:r>
                        <a:rPr lang="en-US" sz="2000" baseline="0" dirty="0" smtClean="0">
                          <a:solidFill>
                            <a:schemeClr val="tx1"/>
                          </a:solidFill>
                          <a:latin typeface="Times New Roman" panose="02020603050405020304" pitchFamily="18" charset="0"/>
                          <a:cs typeface="Times New Roman" panose="02020603050405020304" pitchFamily="18" charset="0"/>
                        </a:rPr>
                        <a:t>’</a:t>
                      </a:r>
                      <a:r>
                        <a:rPr lang="uk-UA" sz="2000" baseline="0" dirty="0" err="1" smtClean="0">
                          <a:solidFill>
                            <a:schemeClr val="tx1"/>
                          </a:solidFill>
                          <a:latin typeface="Times New Roman" panose="02020603050405020304" pitchFamily="18" charset="0"/>
                          <a:cs typeface="Times New Roman" panose="02020603050405020304" pitchFamily="18" charset="0"/>
                        </a:rPr>
                        <a:t>язку</a:t>
                      </a:r>
                      <a:r>
                        <a:rPr lang="uk-UA" sz="2000" baseline="0" dirty="0" smtClean="0">
                          <a:solidFill>
                            <a:schemeClr val="tx1"/>
                          </a:solidFill>
                          <a:latin typeface="Times New Roman" panose="02020603050405020304" pitchFamily="18" charset="0"/>
                          <a:cs typeface="Times New Roman" panose="02020603050405020304" pitchFamily="18" charset="0"/>
                        </a:rPr>
                        <a:t>, друкованих чи рукописних матеріалів , не передбачених процедурою зовнішнього оцінювання.</a:t>
                      </a:r>
                    </a:p>
                    <a:p>
                      <a:pPr marL="342900" indent="-342900">
                        <a:buFont typeface="Wingdings" panose="05000000000000000000" pitchFamily="2" charset="2"/>
                        <a:buChar char="§"/>
                      </a:pPr>
                      <a:r>
                        <a:rPr lang="uk-UA" sz="2000" baseline="0" dirty="0" smtClean="0">
                          <a:solidFill>
                            <a:srgbClr val="C00000"/>
                          </a:solidFill>
                          <a:effectLst/>
                          <a:latin typeface="Times New Roman" panose="02020603050405020304" pitchFamily="18" charset="0"/>
                          <a:cs typeface="Times New Roman" panose="02020603050405020304" pitchFamily="18" charset="0"/>
                        </a:rPr>
                        <a:t>Уживати</a:t>
                      </a:r>
                      <a:r>
                        <a:rPr lang="uk-UA" sz="2000" baseline="0" dirty="0" smtClean="0">
                          <a:solidFill>
                            <a:schemeClr val="tx1"/>
                          </a:solidFill>
                          <a:latin typeface="Times New Roman" panose="02020603050405020304" pitchFamily="18" charset="0"/>
                          <a:cs typeface="Times New Roman" panose="02020603050405020304" pitchFamily="18" charset="0"/>
                        </a:rPr>
                        <a:t> заходів щодо забезпечення порядку в пункті ЗНО.</a:t>
                      </a:r>
                    </a:p>
                    <a:p>
                      <a:pPr marL="342900" indent="-342900">
                        <a:buFont typeface="Wingdings" panose="05000000000000000000" pitchFamily="2" charset="2"/>
                        <a:buChar char="§"/>
                      </a:pPr>
                      <a:r>
                        <a:rPr lang="uk-UA" sz="2000" baseline="0" dirty="0" smtClean="0">
                          <a:solidFill>
                            <a:srgbClr val="C00000"/>
                          </a:solidFill>
                          <a:effectLst/>
                          <a:latin typeface="Times New Roman" panose="02020603050405020304" pitchFamily="18" charset="0"/>
                          <a:cs typeface="Times New Roman" panose="02020603050405020304" pitchFamily="18" charset="0"/>
                        </a:rPr>
                        <a:t>Супроводжувати</a:t>
                      </a:r>
                      <a:r>
                        <a:rPr lang="uk-UA" sz="2000" baseline="0" dirty="0" smtClean="0">
                          <a:solidFill>
                            <a:schemeClr val="tx1"/>
                          </a:solidFill>
                          <a:effectLst/>
                          <a:latin typeface="Times New Roman" panose="02020603050405020304" pitchFamily="18" charset="0"/>
                          <a:cs typeface="Times New Roman" panose="02020603050405020304" pitchFamily="18" charset="0"/>
                        </a:rPr>
                        <a:t> </a:t>
                      </a:r>
                      <a:r>
                        <a:rPr lang="uk-UA" sz="2000" baseline="0" dirty="0" smtClean="0">
                          <a:solidFill>
                            <a:schemeClr val="tx1"/>
                          </a:solidFill>
                          <a:latin typeface="Times New Roman" panose="02020603050405020304" pitchFamily="18" charset="0"/>
                          <a:cs typeface="Times New Roman" panose="02020603050405020304" pitchFamily="18" charset="0"/>
                        </a:rPr>
                        <a:t>(тримати в полі зору) учасників, які вийшли з аудиторії або достроково закінчили виконання тесту (до виходу із пункту ЗНО).</a:t>
                      </a:r>
                    </a:p>
                    <a:p>
                      <a:pPr marL="342900" indent="-342900">
                        <a:buFont typeface="Wingdings" panose="05000000000000000000" pitchFamily="2" charset="2"/>
                        <a:buChar char="§"/>
                      </a:pPr>
                      <a:r>
                        <a:rPr lang="uk-UA" sz="2000" baseline="0" dirty="0" smtClean="0">
                          <a:solidFill>
                            <a:srgbClr val="C00000"/>
                          </a:solidFill>
                          <a:latin typeface="Times New Roman" panose="02020603050405020304" pitchFamily="18" charset="0"/>
                          <a:cs typeface="Times New Roman" panose="02020603050405020304" pitchFamily="18" charset="0"/>
                        </a:rPr>
                        <a:t>Уживати</a:t>
                      </a:r>
                      <a:r>
                        <a:rPr lang="uk-UA" sz="2000" baseline="0" dirty="0" smtClean="0">
                          <a:solidFill>
                            <a:schemeClr val="tx1"/>
                          </a:solidFill>
                          <a:latin typeface="Times New Roman" panose="02020603050405020304" pitchFamily="18" charset="0"/>
                          <a:cs typeface="Times New Roman" panose="02020603050405020304" pitchFamily="18" charset="0"/>
                        </a:rPr>
                        <a:t> заходи, що унеможливлюють винесення з аудиторії  учасниками або працівниками пункту ЗНО матеріалів зовнішнього оцінювання.</a:t>
                      </a:r>
                    </a:p>
                    <a:p>
                      <a:pPr marL="342900" indent="-342900">
                        <a:buFont typeface="Wingdings" panose="05000000000000000000" pitchFamily="2" charset="2"/>
                        <a:buChar char="§"/>
                      </a:pPr>
                      <a:r>
                        <a:rPr lang="uk-UA" sz="2000" baseline="0" dirty="0" smtClean="0">
                          <a:solidFill>
                            <a:srgbClr val="C00000"/>
                          </a:solidFill>
                          <a:latin typeface="Times New Roman" panose="02020603050405020304" pitchFamily="18" charset="0"/>
                          <a:cs typeface="Times New Roman" panose="02020603050405020304" pitchFamily="18" charset="0"/>
                        </a:rPr>
                        <a:t>Стежити</a:t>
                      </a:r>
                      <a:r>
                        <a:rPr lang="uk-UA" sz="2000" baseline="0" dirty="0" smtClean="0">
                          <a:solidFill>
                            <a:schemeClr val="tx1"/>
                          </a:solidFill>
                          <a:latin typeface="Times New Roman" panose="02020603050405020304" pitchFamily="18" charset="0"/>
                          <a:cs typeface="Times New Roman" panose="02020603050405020304" pitchFamily="18" charset="0"/>
                        </a:rPr>
                        <a:t> за дотриманням учасниками процедури проходження зовнішнього оцінювання.</a:t>
                      </a:r>
                    </a:p>
                    <a:p>
                      <a:pPr marL="342900" indent="-342900">
                        <a:buFont typeface="Wingdings" panose="05000000000000000000" pitchFamily="2" charset="2"/>
                        <a:buChar char="§"/>
                      </a:pPr>
                      <a:r>
                        <a:rPr lang="uk-UA" sz="2000" baseline="0" dirty="0" smtClean="0">
                          <a:solidFill>
                            <a:srgbClr val="C00000"/>
                          </a:solidFill>
                          <a:effectLst/>
                          <a:latin typeface="Times New Roman" panose="02020603050405020304" pitchFamily="18" charset="0"/>
                          <a:cs typeface="Times New Roman" panose="02020603050405020304" pitchFamily="18" charset="0"/>
                        </a:rPr>
                        <a:t>Повідомляти</a:t>
                      </a:r>
                      <a:r>
                        <a:rPr lang="uk-UA" sz="2000" baseline="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baseline="0" dirty="0" smtClean="0">
                          <a:solidFill>
                            <a:schemeClr val="tx1"/>
                          </a:solidFill>
                          <a:latin typeface="Times New Roman" panose="02020603050405020304" pitchFamily="18" charset="0"/>
                          <a:cs typeface="Times New Roman" panose="02020603050405020304" pitchFamily="18" charset="0"/>
                        </a:rPr>
                        <a:t>відповідального за пункт ЗНО про використання учасниками в приміщеннях пункту ЗНО мобільних телефонів, фото- і відеоапаратури, інших технічних приладів, друкованих чи рукописних матеріалів, а також про факти спілкування учасників з іншими особами щодо змісту тесту.  </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1126652273"/>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0"/>
            <a:ext cx="1742172" cy="885524"/>
          </a:xfrm>
          <a:prstGeom prst="rect">
            <a:avLst/>
          </a:prstGeom>
          <a:solidFill>
            <a:srgbClr val="D1F0C8"/>
          </a:solidFill>
        </p:spPr>
      </p:pic>
    </p:spTree>
    <p:extLst>
      <p:ext uri="{BB962C8B-B14F-4D97-AF65-F5344CB8AC3E}">
        <p14:creationId xmlns:p14="http://schemas.microsoft.com/office/powerpoint/2010/main" xmlns="" val="3826618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0"/>
            <a:ext cx="1742172" cy="885524"/>
          </a:xfrm>
          <a:prstGeom prst="rect">
            <a:avLst/>
          </a:prstGeom>
          <a:solidFill>
            <a:srgbClr val="D1F0C8"/>
          </a:solidFill>
        </p:spPr>
      </p:pic>
      <p:sp>
        <p:nvSpPr>
          <p:cNvPr id="3" name="Прямокутник 2"/>
          <p:cNvSpPr/>
          <p:nvPr/>
        </p:nvSpPr>
        <p:spPr>
          <a:xfrm>
            <a:off x="1906292" y="0"/>
            <a:ext cx="10151389" cy="494395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sz="2000" b="1" dirty="0" smtClean="0">
                <a:solidFill>
                  <a:srgbClr val="C00000"/>
                </a:solidFill>
                <a:latin typeface="Times New Roman" panose="02020603050405020304" pitchFamily="18" charset="0"/>
                <a:cs typeface="Times New Roman" panose="02020603050405020304" pitchFamily="18" charset="0"/>
              </a:rPr>
              <a:t>Повідомляти</a:t>
            </a:r>
            <a:r>
              <a:rPr lang="uk-UA" sz="2000" dirty="0" smtClean="0">
                <a:solidFill>
                  <a:schemeClr val="tx1"/>
                </a:solidFill>
                <a:latin typeface="Times New Roman" panose="02020603050405020304" pitchFamily="18" charset="0"/>
                <a:cs typeface="Times New Roman" panose="02020603050405020304" pitchFamily="18" charset="0"/>
              </a:rPr>
              <a:t> </a:t>
            </a:r>
            <a:r>
              <a:rPr lang="uk-UA" sz="2000" b="1" dirty="0" smtClean="0">
                <a:solidFill>
                  <a:schemeClr val="tx1"/>
                </a:solidFill>
                <a:latin typeface="Times New Roman" panose="02020603050405020304" pitchFamily="18" charset="0"/>
                <a:cs typeface="Times New Roman" panose="02020603050405020304" pitchFamily="18" charset="0"/>
              </a:rPr>
              <a:t>відповідального за пункт ЗНО та уповноважену особу Українського центру оцінювання якості освіти про порушення працівниками або громадськими спостерігачами процедури проведення ЗНО, а саме:</a:t>
            </a:r>
          </a:p>
          <a:p>
            <a:pPr algn="ctr"/>
            <a:endParaRPr lang="uk-UA" sz="2000" b="1" dirty="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uk-UA" sz="2000" b="1" dirty="0" smtClean="0">
                <a:solidFill>
                  <a:schemeClr val="tx1"/>
                </a:solidFill>
                <a:latin typeface="Times New Roman" panose="02020603050405020304" pitchFamily="18" charset="0"/>
                <a:cs typeface="Times New Roman" panose="02020603050405020304" pitchFamily="18" charset="0"/>
              </a:rPr>
              <a:t>Надання відповідей на запитання учасників щодо змісту сертифікаційної роботи (коментування його).</a:t>
            </a:r>
          </a:p>
          <a:p>
            <a:pPr marL="342900" indent="-342900">
              <a:buFont typeface="Wingdings" panose="05000000000000000000" pitchFamily="2" charset="2"/>
              <a:buChar char="ü"/>
            </a:pPr>
            <a:r>
              <a:rPr lang="uk-UA" sz="2000" b="1" dirty="0" smtClean="0">
                <a:solidFill>
                  <a:schemeClr val="tx1"/>
                </a:solidFill>
                <a:latin typeface="Times New Roman" panose="02020603050405020304" pitchFamily="18" charset="0"/>
                <a:cs typeface="Times New Roman" panose="02020603050405020304" pitchFamily="18" charset="0"/>
              </a:rPr>
              <a:t>Використання в пункті ЗНО мобільних телефонів або інших засобів зв</a:t>
            </a:r>
            <a:r>
              <a:rPr lang="en-US" sz="2000" b="1" dirty="0" smtClean="0">
                <a:solidFill>
                  <a:schemeClr val="tx1"/>
                </a:solidFill>
                <a:latin typeface="Times New Roman" panose="02020603050405020304" pitchFamily="18" charset="0"/>
                <a:cs typeface="Times New Roman" panose="02020603050405020304" pitchFamily="18" charset="0"/>
              </a:rPr>
              <a:t>’</a:t>
            </a:r>
            <a:r>
              <a:rPr lang="uk-UA" sz="2000" b="1" dirty="0" err="1" smtClean="0">
                <a:solidFill>
                  <a:schemeClr val="tx1"/>
                </a:solidFill>
                <a:latin typeface="Times New Roman" panose="02020603050405020304" pitchFamily="18" charset="0"/>
                <a:cs typeface="Times New Roman" panose="02020603050405020304" pitchFamily="18" charset="0"/>
              </a:rPr>
              <a:t>язку</a:t>
            </a:r>
            <a:r>
              <a:rPr lang="uk-UA" sz="2000" b="1" dirty="0">
                <a:solidFill>
                  <a:schemeClr val="tx1"/>
                </a:solidFill>
                <a:latin typeface="Times New Roman" panose="02020603050405020304" pitchFamily="18" charset="0"/>
                <a:cs typeface="Times New Roman" panose="02020603050405020304" pitchFamily="18" charset="0"/>
              </a:rPr>
              <a:t>.</a:t>
            </a: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uk-UA" sz="2000" b="1" dirty="0" smtClean="0">
                <a:solidFill>
                  <a:schemeClr val="tx1"/>
                </a:solidFill>
                <a:latin typeface="Times New Roman" panose="02020603050405020304" pitchFamily="18" charset="0"/>
                <a:cs typeface="Times New Roman" panose="02020603050405020304" pitchFamily="18" charset="0"/>
              </a:rPr>
              <a:t>Розголошення в будь-якій формі інформації про зміст завдань </a:t>
            </a:r>
            <a:r>
              <a:rPr lang="uk-UA" sz="2000" b="1" dirty="0" err="1" smtClean="0">
                <a:solidFill>
                  <a:schemeClr val="tx1"/>
                </a:solidFill>
                <a:latin typeface="Times New Roman" panose="02020603050405020304" pitchFamily="18" charset="0"/>
                <a:cs typeface="Times New Roman" panose="02020603050405020304" pitchFamily="18" charset="0"/>
              </a:rPr>
              <a:t>сертитфікаційної</a:t>
            </a:r>
            <a:r>
              <a:rPr lang="uk-UA" sz="2000" b="1" dirty="0" smtClean="0">
                <a:solidFill>
                  <a:schemeClr val="tx1"/>
                </a:solidFill>
                <a:latin typeface="Times New Roman" panose="02020603050405020304" pitchFamily="18" charset="0"/>
                <a:cs typeface="Times New Roman" panose="02020603050405020304" pitchFamily="18" charset="0"/>
              </a:rPr>
              <a:t> роботи.</a:t>
            </a:r>
            <a:endParaRPr lang="uk-UA" sz="2000" b="1" dirty="0">
              <a:solidFill>
                <a:schemeClr val="tx1"/>
              </a:solidFill>
              <a:latin typeface="Times New Roman" panose="02020603050405020304" pitchFamily="18" charset="0"/>
              <a:cs typeface="Times New Roman" panose="02020603050405020304" pitchFamily="18" charset="0"/>
            </a:endParaRPr>
          </a:p>
          <a:p>
            <a:pPr algn="ctr"/>
            <a:r>
              <a:rPr lang="uk-UA" sz="2000" b="1" dirty="0" smtClean="0">
                <a:solidFill>
                  <a:schemeClr val="tx1"/>
                </a:solidFill>
                <a:latin typeface="Times New Roman" panose="02020603050405020304" pitchFamily="18" charset="0"/>
                <a:cs typeface="Times New Roman" panose="02020603050405020304" pitchFamily="18" charset="0"/>
              </a:rPr>
              <a:t>ПІД ЧАС ПРОВЕДЕННЯ ЗОВНІШНЬОГО ОЦІНЮВАННЯ ЧЕРГОВОМУ </a:t>
            </a:r>
            <a:r>
              <a:rPr lang="uk-UA"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ЗАБОРОНЕНО</a:t>
            </a:r>
            <a:r>
              <a:rPr lang="uk-UA" sz="2000" b="1" dirty="0" smtClean="0">
                <a:solidFill>
                  <a:schemeClr val="tx1"/>
                </a:solidFill>
                <a:latin typeface="Times New Roman" panose="02020603050405020304" pitchFamily="18" charset="0"/>
                <a:cs typeface="Times New Roman" panose="02020603050405020304" pitchFamily="18" charset="0"/>
              </a:rPr>
              <a:t>:</a:t>
            </a:r>
            <a:endParaRPr lang="uk-UA" sz="2000" b="1" dirty="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000" b="1" dirty="0">
                <a:solidFill>
                  <a:schemeClr val="tx1"/>
                </a:solidFill>
                <a:latin typeface="Times New Roman" panose="02020603050405020304" pitchFamily="18" charset="0"/>
                <a:cs typeface="Times New Roman" panose="02020603050405020304" pitchFamily="18" charset="0"/>
              </a:rPr>
              <a:t> </a:t>
            </a:r>
            <a:r>
              <a:rPr lang="uk-UA" sz="2000" b="1" dirty="0" smtClean="0">
                <a:solidFill>
                  <a:srgbClr val="C00000"/>
                </a:solidFill>
                <a:latin typeface="Times New Roman" panose="02020603050405020304" pitchFamily="18" charset="0"/>
                <a:cs typeface="Times New Roman" panose="02020603050405020304" pitchFamily="18" charset="0"/>
              </a:rPr>
              <a:t>користуватися</a:t>
            </a:r>
            <a:r>
              <a:rPr lang="uk-UA" sz="2000" b="1" dirty="0" smtClean="0">
                <a:solidFill>
                  <a:schemeClr val="tx1"/>
                </a:solidFill>
                <a:latin typeface="Times New Roman" panose="02020603050405020304" pitchFamily="18" charset="0"/>
                <a:cs typeface="Times New Roman" panose="02020603050405020304" pitchFamily="18" charset="0"/>
              </a:rPr>
              <a:t> мобільним телефоном, персональним </a:t>
            </a:r>
            <a:r>
              <a:rPr lang="uk-UA" sz="2000" b="1" dirty="0" err="1" smtClean="0">
                <a:solidFill>
                  <a:schemeClr val="tx1"/>
                </a:solidFill>
                <a:latin typeface="Times New Roman" panose="02020603050405020304" pitchFamily="18" charset="0"/>
                <a:cs typeface="Times New Roman" panose="02020603050405020304" pitchFamily="18" charset="0"/>
              </a:rPr>
              <a:t>комп</a:t>
            </a:r>
            <a:r>
              <a:rPr lang="en-US" sz="2000" b="1" dirty="0" smtClean="0">
                <a:solidFill>
                  <a:schemeClr val="tx1"/>
                </a:solidFill>
                <a:latin typeface="Times New Roman" panose="02020603050405020304" pitchFamily="18" charset="0"/>
                <a:cs typeface="Times New Roman" panose="02020603050405020304" pitchFamily="18" charset="0"/>
              </a:rPr>
              <a:t>’</a:t>
            </a:r>
            <a:r>
              <a:rPr lang="uk-UA" sz="2000" b="1" dirty="0" err="1" smtClean="0">
                <a:solidFill>
                  <a:schemeClr val="tx1"/>
                </a:solidFill>
                <a:latin typeface="Times New Roman" panose="02020603050405020304" pitchFamily="18" charset="0"/>
                <a:cs typeface="Times New Roman" panose="02020603050405020304" pitchFamily="18" charset="0"/>
              </a:rPr>
              <a:t>ютером</a:t>
            </a:r>
            <a:r>
              <a:rPr lang="uk-UA" sz="2000" b="1" dirty="0" smtClean="0">
                <a:solidFill>
                  <a:schemeClr val="tx1"/>
                </a:solidFill>
                <a:latin typeface="Times New Roman" panose="02020603050405020304" pitchFamily="18" charset="0"/>
                <a:cs typeface="Times New Roman" panose="02020603050405020304" pitchFamily="18" charset="0"/>
              </a:rPr>
              <a:t>, іншими електронними приладами, друкованими та рукописними матеріалами;</a:t>
            </a:r>
          </a:p>
          <a:p>
            <a:pPr marL="342900" indent="-342900">
              <a:buFont typeface="Wingdings" panose="05000000000000000000" pitchFamily="2" charset="2"/>
              <a:buChar char="Ø"/>
            </a:pPr>
            <a:r>
              <a:rPr lang="uk-UA" sz="2000" b="1" dirty="0">
                <a:solidFill>
                  <a:srgbClr val="C00000"/>
                </a:solidFill>
                <a:latin typeface="Times New Roman" panose="02020603050405020304" pitchFamily="18" charset="0"/>
                <a:cs typeface="Times New Roman" panose="02020603050405020304" pitchFamily="18" charset="0"/>
              </a:rPr>
              <a:t>в</a:t>
            </a:r>
            <a:r>
              <a:rPr lang="uk-UA" sz="2000" b="1" dirty="0" smtClean="0">
                <a:solidFill>
                  <a:srgbClr val="C00000"/>
                </a:solidFill>
                <a:latin typeface="Times New Roman" panose="02020603050405020304" pitchFamily="18" charset="0"/>
                <a:cs typeface="Times New Roman" panose="02020603050405020304" pitchFamily="18" charset="0"/>
              </a:rPr>
              <a:t>ідповідати на запитання учасників </a:t>
            </a:r>
            <a:r>
              <a:rPr lang="uk-UA" sz="2000" b="1" dirty="0" smtClean="0">
                <a:solidFill>
                  <a:schemeClr val="tx1"/>
                </a:solidFill>
                <a:latin typeface="Times New Roman" panose="02020603050405020304" pitchFamily="18" charset="0"/>
                <a:cs typeface="Times New Roman" panose="02020603050405020304" pitchFamily="18" charset="0"/>
              </a:rPr>
              <a:t>щодо змісту тесту (коментувати його); </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без дозволу відповідального за пункт ЗНО </a:t>
            </a:r>
            <a:r>
              <a:rPr lang="uk-UA" sz="2000" b="1" dirty="0" smtClean="0">
                <a:solidFill>
                  <a:srgbClr val="C00000"/>
                </a:solidFill>
                <a:latin typeface="Times New Roman" panose="02020603050405020304" pitchFamily="18" charset="0"/>
                <a:cs typeface="Times New Roman" panose="02020603050405020304" pitchFamily="18" charset="0"/>
              </a:rPr>
              <a:t>залишати місце чергування.</a:t>
            </a:r>
          </a:p>
          <a:p>
            <a:endParaRPr lang="uk-UA" sz="2000" b="1" dirty="0" smtClean="0">
              <a:solidFill>
                <a:schemeClr val="tx1"/>
              </a:solidFill>
              <a:latin typeface="Times New Roman" panose="02020603050405020304" pitchFamily="18" charset="0"/>
              <a:cs typeface="Times New Roman" panose="02020603050405020304" pitchFamily="18" charset="0"/>
            </a:endParaRPr>
          </a:p>
          <a:p>
            <a:pPr algn="ctr"/>
            <a:endParaRPr lang="uk-UA" sz="2000" b="1" dirty="0">
              <a:solidFill>
                <a:schemeClr val="tx1"/>
              </a:solidFill>
              <a:latin typeface="Times New Roman" panose="02020603050405020304" pitchFamily="18" charset="0"/>
              <a:cs typeface="Times New Roman" panose="02020603050405020304" pitchFamily="18" charset="0"/>
            </a:endParaRPr>
          </a:p>
          <a:p>
            <a:pPr algn="ctr"/>
            <a:endParaRPr lang="uk-UA" sz="20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endParaRPr lang="uk-UA" sz="2000" b="1" dirty="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endParaRPr lang="uk-UA" sz="2000" b="1" dirty="0" smtClean="0">
              <a:solidFill>
                <a:schemeClr val="tx1"/>
              </a:solidFill>
              <a:latin typeface="Times New Roman" panose="02020603050405020304" pitchFamily="18" charset="0"/>
              <a:cs typeface="Times New Roman" panose="02020603050405020304" pitchFamily="18" charset="0"/>
            </a:endParaRPr>
          </a:p>
          <a:p>
            <a:pPr marL="342900" indent="-342900" algn="ctr">
              <a:buFont typeface="Wingdings" panose="05000000000000000000" pitchFamily="2" charset="2"/>
              <a:buChar char="§"/>
            </a:pPr>
            <a:endParaRPr lang="uk-UA" sz="2000" b="1" dirty="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4" name="Прямокутник 3"/>
          <p:cNvSpPr/>
          <p:nvPr/>
        </p:nvSpPr>
        <p:spPr>
          <a:xfrm>
            <a:off x="222143" y="5129938"/>
            <a:ext cx="11835538" cy="131735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uk-UA" sz="2000" b="1" dirty="0" smtClean="0">
                <a:solidFill>
                  <a:schemeClr val="tx1"/>
                </a:solidFill>
                <a:latin typeface="Times New Roman" panose="02020603050405020304" pitchFamily="18" charset="0"/>
                <a:cs typeface="Times New Roman" panose="02020603050405020304" pitchFamily="18" charset="0"/>
              </a:rPr>
              <a:t>У разі виявлення порушень </a:t>
            </a:r>
            <a:r>
              <a:rPr lang="uk-UA" sz="2000" b="1" dirty="0" smtClean="0">
                <a:solidFill>
                  <a:srgbClr val="C00000"/>
                </a:solidFill>
                <a:latin typeface="Times New Roman" panose="02020603050405020304" pitchFamily="18" charset="0"/>
                <a:cs typeface="Times New Roman" panose="02020603050405020304" pitchFamily="18" charset="0"/>
              </a:rPr>
              <a:t>зробити</a:t>
            </a:r>
            <a:r>
              <a:rPr lang="uk-UA" sz="2000" b="1" dirty="0" smtClean="0">
                <a:solidFill>
                  <a:schemeClr val="tx1"/>
                </a:solidFill>
                <a:latin typeface="Times New Roman" panose="02020603050405020304" pitchFamily="18" charset="0"/>
                <a:cs typeface="Times New Roman" panose="02020603050405020304" pitchFamily="18" charset="0"/>
              </a:rPr>
              <a:t> відповідні записи в акті про порушення учасником ЗНО процедури проходження ЗНО/Акті про порушення працівником пункту ЗНО процедури ЗНО.</a:t>
            </a:r>
          </a:p>
          <a:p>
            <a:r>
              <a:rPr lang="uk-UA" sz="2000" b="1" dirty="0" smtClean="0">
                <a:solidFill>
                  <a:schemeClr val="tx1"/>
                </a:solidFill>
                <a:latin typeface="Times New Roman" panose="02020603050405020304" pitchFamily="18" charset="0"/>
                <a:cs typeface="Times New Roman" panose="02020603050405020304" pitchFamily="18" charset="0"/>
              </a:rPr>
              <a:t>Черговий </a:t>
            </a:r>
            <a:r>
              <a:rPr lang="uk-UA" sz="2000" b="1" dirty="0" smtClean="0">
                <a:solidFill>
                  <a:srgbClr val="C00000"/>
                </a:solidFill>
                <a:latin typeface="Times New Roman" panose="02020603050405020304" pitchFamily="18" charset="0"/>
                <a:cs typeface="Times New Roman" panose="02020603050405020304" pitchFamily="18" charset="0"/>
              </a:rPr>
              <a:t>перевіряє наявність відміток </a:t>
            </a:r>
            <a:r>
              <a:rPr lang="uk-UA" sz="2000" b="1" dirty="0" smtClean="0">
                <a:solidFill>
                  <a:schemeClr val="tx1"/>
                </a:solidFill>
                <a:latin typeface="Times New Roman" panose="02020603050405020304" pitchFamily="18" charset="0"/>
                <a:cs typeface="Times New Roman" panose="02020603050405020304" pitchFamily="18" charset="0"/>
              </a:rPr>
              <a:t>про проходження ЗНО з певного навчального предмета в Сертифікатах під час виходу учасників із пункту ЗНО.</a:t>
            </a:r>
            <a:endParaRPr lang="ru-R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08139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0"/>
            <a:ext cx="1742172" cy="885524"/>
          </a:xfrm>
          <a:prstGeom prst="rect">
            <a:avLst/>
          </a:prstGeom>
          <a:solidFill>
            <a:srgbClr val="D1F0C8"/>
          </a:solidFill>
        </p:spPr>
      </p:pic>
      <p:sp>
        <p:nvSpPr>
          <p:cNvPr id="4" name="Прямокутник 3"/>
          <p:cNvSpPr/>
          <p:nvPr/>
        </p:nvSpPr>
        <p:spPr>
          <a:xfrm>
            <a:off x="2407404" y="0"/>
            <a:ext cx="9205993" cy="885524"/>
          </a:xfrm>
          <a:prstGeom prst="rect">
            <a:avLst/>
          </a:prstGeom>
          <a:solidFill>
            <a:srgbClr val="D1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rgbClr val="C00000"/>
                </a:solidFill>
                <a:latin typeface="Times New Roman" panose="02020603050405020304" pitchFamily="18" charset="0"/>
                <a:cs typeface="Times New Roman" panose="02020603050405020304" pitchFamily="18" charset="0"/>
              </a:rPr>
              <a:t>ПІСЛЯ ЗАВЕРШЕННЯ ЗОВНІШНЬОГО ОЦІНЮВАННЯ</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5" name="Овал 4"/>
          <p:cNvSpPr/>
          <p:nvPr/>
        </p:nvSpPr>
        <p:spPr>
          <a:xfrm>
            <a:off x="2" y="2402237"/>
            <a:ext cx="3378630" cy="1270861"/>
          </a:xfrm>
          <a:prstGeom prst="ellipse">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rgbClr val="FF0000"/>
                </a:solidFill>
                <a:latin typeface="Times New Roman" panose="02020603050405020304" pitchFamily="18" charset="0"/>
                <a:cs typeface="Times New Roman" panose="02020603050405020304" pitchFamily="18" charset="0"/>
              </a:rPr>
              <a:t>30 ХВЛ.</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3378633" y="1456840"/>
            <a:ext cx="6469455" cy="4267304"/>
          </a:xfrm>
          <a:prstGeom prst="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Організувати</a:t>
            </a:r>
            <a:r>
              <a:rPr lang="uk-UA" sz="2000" b="1" dirty="0" smtClean="0">
                <a:solidFill>
                  <a:schemeClr val="tx1"/>
                </a:solidFill>
                <a:latin typeface="Times New Roman" panose="02020603050405020304" pitchFamily="18" charset="0"/>
                <a:cs typeface="Times New Roman" panose="02020603050405020304" pitchFamily="18" charset="0"/>
              </a:rPr>
              <a:t> допуск до пункту ЗНО учасників, які бажають отримати зошити із завданнями сертифікаційної роботи.</a:t>
            </a:r>
          </a:p>
          <a:p>
            <a:pPr marL="342900" indent="-342900">
              <a:buFont typeface="Wingdings" panose="05000000000000000000" pitchFamily="2" charset="2"/>
              <a:buChar char="Ø"/>
            </a:pPr>
            <a:endParaRPr lang="uk-UA" sz="2000" b="1" dirty="0">
              <a:solidFill>
                <a:schemeClr val="tx1"/>
              </a:solidFill>
              <a:latin typeface="Times New Roman" panose="02020603050405020304" pitchFamily="18" charset="0"/>
              <a:cs typeface="Times New Roman" panose="02020603050405020304" pitchFamily="18" charset="0"/>
            </a:endParaRPr>
          </a:p>
          <a:p>
            <a:endParaRPr lang="uk-UA" sz="20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Забезпечити</a:t>
            </a:r>
            <a:r>
              <a:rPr lang="uk-UA" sz="2000" b="1" dirty="0" smtClean="0">
                <a:solidFill>
                  <a:schemeClr val="tx1"/>
                </a:solidFill>
                <a:latin typeface="Times New Roman" panose="02020603050405020304" pitchFamily="18" charset="0"/>
                <a:cs typeface="Times New Roman" panose="02020603050405020304" pitchFamily="18" charset="0"/>
              </a:rPr>
              <a:t> організований вихід учасників із пункту ЗНО.</a:t>
            </a:r>
          </a:p>
          <a:p>
            <a:pPr marL="342900" indent="-342900">
              <a:buFont typeface="Wingdings" panose="05000000000000000000" pitchFamily="2" charset="2"/>
              <a:buChar char="Ø"/>
            </a:pPr>
            <a:endParaRPr lang="uk-UA" sz="2000" b="1" dirty="0">
              <a:solidFill>
                <a:schemeClr val="tx1"/>
              </a:solidFill>
              <a:latin typeface="Times New Roman" panose="02020603050405020304" pitchFamily="18" charset="0"/>
              <a:cs typeface="Times New Roman" panose="02020603050405020304" pitchFamily="18" charset="0"/>
            </a:endParaRPr>
          </a:p>
          <a:p>
            <a:endParaRPr lang="uk-UA" sz="20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000" b="1" dirty="0" smtClean="0">
                <a:solidFill>
                  <a:srgbClr val="C00000"/>
                </a:solidFill>
                <a:latin typeface="Times New Roman" panose="02020603050405020304" pitchFamily="18" charset="0"/>
                <a:cs typeface="Times New Roman" panose="02020603050405020304" pitchFamily="18" charset="0"/>
              </a:rPr>
              <a:t>Оформити </a:t>
            </a:r>
            <a:r>
              <a:rPr lang="uk-UA" sz="2000" b="1" dirty="0" smtClean="0">
                <a:solidFill>
                  <a:schemeClr val="tx1"/>
                </a:solidFill>
                <a:latin typeface="Times New Roman" panose="02020603050405020304" pitchFamily="18" charset="0"/>
                <a:cs typeface="Times New Roman" panose="02020603050405020304" pitchFamily="18" charset="0"/>
              </a:rPr>
              <a:t>документи, необхідні для здійснення оплати праці. </a:t>
            </a:r>
            <a:endParaRPr lang="ru-R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21305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655545" cy="1068405"/>
          </a:xfrm>
          <a:prstGeom prst="rect">
            <a:avLst/>
          </a:prstGeom>
          <a:solidFill>
            <a:srgbClr val="D1F0C8"/>
          </a:solidFill>
        </p:spPr>
      </p:pic>
      <p:sp>
        <p:nvSpPr>
          <p:cNvPr id="5" name="Прямокутник 4"/>
          <p:cNvSpPr/>
          <p:nvPr/>
        </p:nvSpPr>
        <p:spPr>
          <a:xfrm>
            <a:off x="3307080" y="856648"/>
            <a:ext cx="5577840" cy="4215866"/>
          </a:xfrm>
          <a:prstGeom prst="rect">
            <a:avLst/>
          </a:prstGeom>
          <a:solidFill>
            <a:srgbClr val="D1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sz="2800" b="1" dirty="0" smtClean="0">
                <a:solidFill>
                  <a:srgbClr val="C00000"/>
                </a:solidFill>
                <a:latin typeface="Times New Roman" panose="02020603050405020304" pitchFamily="18" charset="0"/>
                <a:cs typeface="Times New Roman" panose="02020603050405020304" pitchFamily="18" charset="0"/>
              </a:rPr>
              <a:t>ОСОБЛИВОСТІ </a:t>
            </a:r>
          </a:p>
          <a:p>
            <a:pPr algn="ctr"/>
            <a:r>
              <a:rPr lang="uk-UA" sz="2800" b="1" dirty="0" smtClean="0">
                <a:solidFill>
                  <a:srgbClr val="C00000"/>
                </a:solidFill>
                <a:latin typeface="Times New Roman" panose="02020603050405020304" pitchFamily="18" charset="0"/>
                <a:cs typeface="Times New Roman" panose="02020603050405020304" pitchFamily="18" charset="0"/>
              </a:rPr>
              <a:t>РОБОТИ </a:t>
            </a:r>
          </a:p>
          <a:p>
            <a:pPr algn="ctr"/>
            <a:r>
              <a:rPr lang="uk-UA" sz="2800" b="1" dirty="0" smtClean="0">
                <a:solidFill>
                  <a:srgbClr val="C00000"/>
                </a:solidFill>
                <a:latin typeface="Times New Roman" panose="02020603050405020304" pitchFamily="18" charset="0"/>
                <a:cs typeface="Times New Roman" panose="02020603050405020304" pitchFamily="18" charset="0"/>
              </a:rPr>
              <a:t>ЧЕРГОВОГО</a:t>
            </a:r>
          </a:p>
          <a:p>
            <a:pPr algn="ctr"/>
            <a:r>
              <a:rPr lang="uk-UA" sz="2800" b="1" dirty="0" smtClean="0">
                <a:solidFill>
                  <a:srgbClr val="C00000"/>
                </a:solidFill>
                <a:latin typeface="Times New Roman" panose="02020603050405020304" pitchFamily="18" charset="0"/>
                <a:cs typeface="Times New Roman" panose="02020603050405020304" pitchFamily="18" charset="0"/>
              </a:rPr>
              <a:t>ПІД ЧАС </a:t>
            </a:r>
          </a:p>
          <a:p>
            <a:pPr algn="ctr"/>
            <a:r>
              <a:rPr lang="uk-UA" sz="2800" b="1" dirty="0" smtClean="0">
                <a:solidFill>
                  <a:srgbClr val="C00000"/>
                </a:solidFill>
                <a:latin typeface="Times New Roman" panose="02020603050405020304" pitchFamily="18" charset="0"/>
                <a:cs typeface="Times New Roman" panose="02020603050405020304" pitchFamily="18" charset="0"/>
              </a:rPr>
              <a:t>ПРОВЕДЕННЯ </a:t>
            </a:r>
          </a:p>
          <a:p>
            <a:pPr algn="ctr"/>
            <a:r>
              <a:rPr lang="uk-UA" sz="2800" b="1" dirty="0" smtClean="0">
                <a:solidFill>
                  <a:srgbClr val="C00000"/>
                </a:solidFill>
                <a:latin typeface="Times New Roman" panose="02020603050405020304" pitchFamily="18" charset="0"/>
                <a:cs typeface="Times New Roman" panose="02020603050405020304" pitchFamily="18" charset="0"/>
              </a:rPr>
              <a:t>ЗОВНІШНЬОГО НЕЗАЛЕЖНОГО ОЦІНЮВАННЯ </a:t>
            </a:r>
          </a:p>
          <a:p>
            <a:pPr algn="ctr"/>
            <a:r>
              <a:rPr lang="uk-UA" sz="2800" b="1" dirty="0" smtClean="0">
                <a:solidFill>
                  <a:srgbClr val="C00000"/>
                </a:solidFill>
                <a:latin typeface="Times New Roman" panose="02020603050405020304" pitchFamily="18" charset="0"/>
                <a:cs typeface="Times New Roman" panose="02020603050405020304" pitchFamily="18" charset="0"/>
              </a:rPr>
              <a:t>В ПЕРІОД КАРАНТИНУ</a:t>
            </a:r>
            <a:endParaRPr lang="ru-RU"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4124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8544" y="1"/>
            <a:ext cx="10613456" cy="962525"/>
          </a:xfrm>
          <a:solidFill>
            <a:srgbClr val="D1F0C8"/>
          </a:solidFill>
        </p:spPr>
        <p:txBody>
          <a:bodyPr>
            <a:normAutofit/>
          </a:bodyPr>
          <a:lstStyle/>
          <a:p>
            <a:pPr algn="ctr"/>
            <a:r>
              <a:rPr lang="uk-UA" sz="2000" b="1" dirty="0" smtClean="0">
                <a:solidFill>
                  <a:srgbClr val="C00000"/>
                </a:solidFill>
                <a:latin typeface="Times New Roman" panose="02020603050405020304" pitchFamily="18" charset="0"/>
                <a:cs typeface="Times New Roman" panose="02020603050405020304" pitchFamily="18" charset="0"/>
              </a:rPr>
              <a:t>ПІД ЧАС ДОПУСКУ УЧАСНИКІВ ЗОВНІШНЬОГО НЕЗАЛЕЖНОГО ОЦІНЮВАННЯ ДО ПУНКТУ ПРОВЕДЕННЯ ЗОВНІШНЬОГО НЕЗАЛЕЖНОГО ОЦІНЮВАННЯ (ЗНО)</a:t>
            </a:r>
            <a:endParaRPr lang="ru-RU" sz="2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1710748972"/>
              </p:ext>
            </p:extLst>
          </p:nvPr>
        </p:nvGraphicFramePr>
        <p:xfrm>
          <a:off x="214964" y="1337913"/>
          <a:ext cx="11762072" cy="3931920"/>
        </p:xfrm>
        <a:graphic>
          <a:graphicData uri="http://schemas.openxmlformats.org/drawingml/2006/table">
            <a:tbl>
              <a:tblPr firstRow="1" bandRow="1">
                <a:tableStyleId>{5C22544A-7EE6-4342-B048-85BDC9FD1C3A}</a:tableStyleId>
              </a:tblPr>
              <a:tblGrid>
                <a:gridCol w="515605">
                  <a:extLst>
                    <a:ext uri="{9D8B030D-6E8A-4147-A177-3AD203B41FA5}">
                      <a16:colId xmlns:a16="http://schemas.microsoft.com/office/drawing/2014/main" xmlns="" val="1832353631"/>
                    </a:ext>
                  </a:extLst>
                </a:gridCol>
                <a:gridCol w="5388268">
                  <a:extLst>
                    <a:ext uri="{9D8B030D-6E8A-4147-A177-3AD203B41FA5}">
                      <a16:colId xmlns:a16="http://schemas.microsoft.com/office/drawing/2014/main" xmlns="" val="2646411958"/>
                    </a:ext>
                  </a:extLst>
                </a:gridCol>
                <a:gridCol w="5858199">
                  <a:extLst>
                    <a:ext uri="{9D8B030D-6E8A-4147-A177-3AD203B41FA5}">
                      <a16:colId xmlns:a16="http://schemas.microsoft.com/office/drawing/2014/main" xmlns="" val="2219755183"/>
                    </a:ext>
                  </a:extLst>
                </a:gridCol>
              </a:tblGrid>
              <a:tr h="492768">
                <a:tc>
                  <a:txBody>
                    <a:bodyPr/>
                    <a:lstStyle/>
                    <a:p>
                      <a:r>
                        <a:rPr lang="uk-UA"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СИТУАЦІЯ</a:t>
                      </a:r>
                      <a:endPar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СПОСІБ ВИРІШЕННЯ НЕСТАНДАРТНОЇ СИТУАЦІЇ</a:t>
                      </a:r>
                      <a:endParaRPr lang="ru-RU"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2847255679"/>
                  </a:ext>
                </a:extLst>
              </a:tr>
              <a:tr h="492768">
                <a:tc>
                  <a:txBody>
                    <a:bodyPr/>
                    <a:lstStyle/>
                    <a:p>
                      <a:pPr algn="ct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uk-UA" sz="2000" b="1" dirty="0" smtClean="0">
                          <a:effectLst/>
                          <a:latin typeface="Times New Roman" panose="02020603050405020304" pitchFamily="18" charset="0"/>
                          <a:cs typeface="Times New Roman" panose="02020603050405020304" pitchFamily="18" charset="0"/>
                        </a:rPr>
                        <a:t>Учасник замість зазначеного в Сертифікаті документа, що посвідчує особу, </a:t>
                      </a:r>
                      <a:r>
                        <a:rPr lang="uk-UA" sz="2000" b="1" dirty="0" err="1" smtClean="0">
                          <a:effectLst/>
                          <a:latin typeface="Times New Roman" panose="02020603050405020304" pitchFamily="18" charset="0"/>
                          <a:cs typeface="Times New Roman" panose="02020603050405020304" pitchFamily="18" charset="0"/>
                        </a:rPr>
                        <a:t>пред</a:t>
                      </a:r>
                      <a:r>
                        <a:rPr lang="en-US" sz="2000" b="1" dirty="0" smtClean="0">
                          <a:effectLst/>
                          <a:latin typeface="Times New Roman" panose="02020603050405020304" pitchFamily="18" charset="0"/>
                          <a:cs typeface="Times New Roman" panose="02020603050405020304" pitchFamily="18" charset="0"/>
                        </a:rPr>
                        <a:t>’</a:t>
                      </a:r>
                      <a:r>
                        <a:rPr lang="uk-UA" sz="2000" b="1" dirty="0" smtClean="0">
                          <a:effectLst/>
                          <a:latin typeface="Times New Roman" panose="02020603050405020304" pitchFamily="18" charset="0"/>
                          <a:cs typeface="Times New Roman" panose="02020603050405020304" pitchFamily="18" charset="0"/>
                        </a:rPr>
                        <a:t>явив свідоцтво про народження та довідку з фотографією, видану закладом освіти.</a:t>
                      </a:r>
                      <a:endParaRPr lang="ru-RU" sz="2000" b="1" dirty="0">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uk-UA" sz="2000" b="1" dirty="0" smtClean="0">
                          <a:latin typeface="Times New Roman" panose="02020603050405020304" pitchFamily="18" charset="0"/>
                          <a:cs typeface="Times New Roman" panose="02020603050405020304" pitchFamily="18" charset="0"/>
                        </a:rPr>
                        <a:t>Учасника </a:t>
                      </a:r>
                      <a:r>
                        <a:rPr lang="uk-UA" sz="2000" b="1" dirty="0" smtClean="0">
                          <a:solidFill>
                            <a:srgbClr val="C00000"/>
                          </a:solidFill>
                          <a:latin typeface="Times New Roman" panose="02020603050405020304" pitchFamily="18" charset="0"/>
                          <a:cs typeface="Times New Roman" panose="02020603050405020304" pitchFamily="18" charset="0"/>
                        </a:rPr>
                        <a:t>допустити </a:t>
                      </a:r>
                      <a:r>
                        <a:rPr lang="uk-UA" sz="2000" b="1" dirty="0" smtClean="0">
                          <a:latin typeface="Times New Roman" panose="02020603050405020304" pitchFamily="18" charset="0"/>
                          <a:cs typeface="Times New Roman" panose="02020603050405020304" pitchFamily="18" charset="0"/>
                        </a:rPr>
                        <a:t>до проходження ЗНО, попередньо погодивши це  з регіональним центром. Описати ситуацію в Карті спостереження й Аудиторному протоколі проведення ЗНО.</a:t>
                      </a:r>
                      <a:endParaRPr lang="ru-RU"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026697980"/>
                  </a:ext>
                </a:extLst>
              </a:tr>
              <a:tr h="492768">
                <a:tc>
                  <a:txBody>
                    <a:bodyPr/>
                    <a:lstStyle/>
                    <a:p>
                      <a:pPr algn="ct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uk-UA" sz="2000" b="1" dirty="0" smtClean="0">
                          <a:latin typeface="Times New Roman" panose="02020603050405020304" pitchFamily="18" charset="0"/>
                          <a:cs typeface="Times New Roman" panose="02020603050405020304" pitchFamily="18" charset="0"/>
                        </a:rPr>
                        <a:t>Прізвище, </a:t>
                      </a:r>
                      <a:r>
                        <a:rPr lang="uk-UA" sz="2000" b="1" dirty="0" err="1" smtClean="0">
                          <a:latin typeface="Times New Roman" panose="02020603050405020304" pitchFamily="18" charset="0"/>
                          <a:cs typeface="Times New Roman" panose="02020603050405020304" pitchFamily="18" charset="0"/>
                        </a:rPr>
                        <a:t>ім</a:t>
                      </a:r>
                      <a:r>
                        <a:rPr lang="en-US" sz="2000" b="1" dirty="0" smtClean="0">
                          <a:latin typeface="Times New Roman" panose="02020603050405020304" pitchFamily="18" charset="0"/>
                          <a:cs typeface="Times New Roman" panose="02020603050405020304" pitchFamily="18" charset="0"/>
                        </a:rPr>
                        <a:t>’</a:t>
                      </a:r>
                      <a:r>
                        <a:rPr lang="uk-UA" sz="2000" b="1" dirty="0" smtClean="0">
                          <a:latin typeface="Times New Roman" panose="02020603050405020304" pitchFamily="18" charset="0"/>
                          <a:cs typeface="Times New Roman" panose="02020603050405020304" pitchFamily="18" charset="0"/>
                        </a:rPr>
                        <a:t>я, по батькові (за наявності) учасника,</a:t>
                      </a:r>
                      <a:r>
                        <a:rPr lang="uk-UA" sz="2000" b="1" baseline="0" dirty="0" smtClean="0">
                          <a:latin typeface="Times New Roman" panose="02020603050405020304" pitchFamily="18" charset="0"/>
                          <a:cs typeface="Times New Roman" panose="02020603050405020304" pitchFamily="18" charset="0"/>
                        </a:rPr>
                        <a:t> зазначене в сертифікаті, не збігається з прізвищем, іменем, по батькові (за наявності), зазначеним в документі,  що посвідчує особу. </a:t>
                      </a:r>
                      <a:endParaRPr lang="ru-RU" sz="20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uk-UA" sz="2000" b="1" dirty="0" smtClean="0">
                          <a:latin typeface="Times New Roman" panose="02020603050405020304" pitchFamily="18" charset="0"/>
                          <a:cs typeface="Times New Roman" panose="02020603050405020304" pitchFamily="18" charset="0"/>
                        </a:rPr>
                        <a:t>Учасника </a:t>
                      </a:r>
                      <a:r>
                        <a:rPr lang="uk-UA" sz="2000" b="1" dirty="0" smtClean="0">
                          <a:solidFill>
                            <a:srgbClr val="C00000"/>
                          </a:solidFill>
                          <a:latin typeface="Times New Roman" panose="02020603050405020304" pitchFamily="18" charset="0"/>
                          <a:cs typeface="Times New Roman" panose="02020603050405020304" pitchFamily="18" charset="0"/>
                        </a:rPr>
                        <a:t>допустити</a:t>
                      </a:r>
                      <a:r>
                        <a:rPr lang="uk-UA" sz="2000" b="1" dirty="0" smtClean="0">
                          <a:latin typeface="Times New Roman" panose="02020603050405020304" pitchFamily="18" charset="0"/>
                          <a:cs typeface="Times New Roman" panose="02020603050405020304" pitchFamily="18" charset="0"/>
                        </a:rPr>
                        <a:t> до проходження</a:t>
                      </a:r>
                      <a:r>
                        <a:rPr lang="uk-UA" sz="2000" b="1" baseline="0" dirty="0" smtClean="0">
                          <a:latin typeface="Times New Roman" panose="02020603050405020304" pitchFamily="18" charset="0"/>
                          <a:cs typeface="Times New Roman" panose="02020603050405020304" pitchFamily="18" charset="0"/>
                        </a:rPr>
                        <a:t> ЗНО за умови </a:t>
                      </a:r>
                      <a:r>
                        <a:rPr lang="uk-UA" sz="2000" b="1" baseline="0" dirty="0" err="1" smtClean="0">
                          <a:latin typeface="Times New Roman" panose="02020603050405020304" pitchFamily="18" charset="0"/>
                          <a:cs typeface="Times New Roman" panose="02020603050405020304" pitchFamily="18" charset="0"/>
                        </a:rPr>
                        <a:t>пред</a:t>
                      </a:r>
                      <a:r>
                        <a:rPr lang="en-US" sz="2000" b="1" baseline="0" dirty="0" smtClean="0">
                          <a:latin typeface="Times New Roman" panose="02020603050405020304" pitchFamily="18" charset="0"/>
                          <a:cs typeface="Times New Roman" panose="02020603050405020304" pitchFamily="18" charset="0"/>
                        </a:rPr>
                        <a:t>’</a:t>
                      </a:r>
                      <a:r>
                        <a:rPr lang="uk-UA" sz="2000" b="1" baseline="0" dirty="0" smtClean="0">
                          <a:latin typeface="Times New Roman" panose="02020603050405020304" pitchFamily="18" charset="0"/>
                          <a:cs typeface="Times New Roman" panose="02020603050405020304" pitchFamily="18" charset="0"/>
                        </a:rPr>
                        <a:t>явлення документа, що підтверджує зміну прізвища, імені, по батькові (за наявності). Цей факт зафіксувати в Карті спостереження й Аудиторному протоколі.</a:t>
                      </a:r>
                      <a:endParaRPr lang="ru-RU"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3300951492"/>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0"/>
            <a:ext cx="1578542" cy="962526"/>
          </a:xfrm>
          <a:prstGeom prst="rect">
            <a:avLst/>
          </a:prstGeom>
          <a:solidFill>
            <a:srgbClr val="D1F0C8"/>
          </a:solidFill>
        </p:spPr>
      </p:pic>
    </p:spTree>
    <p:extLst>
      <p:ext uri="{BB962C8B-B14F-4D97-AF65-F5344CB8AC3E}">
        <p14:creationId xmlns:p14="http://schemas.microsoft.com/office/powerpoint/2010/main" xmlns="" val="4277352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514375" y="144380"/>
            <a:ext cx="9163250" cy="21028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rgbClr val="C00000"/>
                </a:solidFill>
                <a:latin typeface="Times New Roman" panose="02020603050405020304" pitchFamily="18" charset="0"/>
                <a:cs typeface="Times New Roman" panose="02020603050405020304" pitchFamily="18" charset="0"/>
              </a:rPr>
              <a:t>УВАГА! </a:t>
            </a:r>
          </a:p>
          <a:p>
            <a:pPr algn="ctr"/>
            <a:r>
              <a:rPr lang="uk-UA" sz="2400" b="1" dirty="0" smtClean="0">
                <a:solidFill>
                  <a:schemeClr val="tx1"/>
                </a:solidFill>
                <a:latin typeface="Times New Roman" panose="02020603050405020304" pitchFamily="18" charset="0"/>
                <a:cs typeface="Times New Roman" panose="02020603050405020304" pitchFamily="18" charset="0"/>
              </a:rPr>
              <a:t>Для забезпечення організації протиепідемічних заходів під час проведення ЗНО черговому необхідно виконати зазначені далі дії, узгоджуючи їх послідовність із Технологічною картою </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9" name="Прямокутник 8"/>
          <p:cNvSpPr/>
          <p:nvPr/>
        </p:nvSpPr>
        <p:spPr>
          <a:xfrm>
            <a:off x="1514375" y="2820692"/>
            <a:ext cx="9163250" cy="71292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rgbClr val="C00000"/>
                </a:solidFill>
                <a:latin typeface="Times New Roman" panose="02020603050405020304" pitchFamily="18" charset="0"/>
                <a:cs typeface="Times New Roman" panose="02020603050405020304" pitchFamily="18" charset="0"/>
              </a:rPr>
              <a:t>ПІД ЧАС НАРАДИ З ПЕРСОНАЛОМ ПУНКТУ ПРОВЕДЕННЯ ЗНО:</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11" name="Прямокутник 10"/>
          <p:cNvSpPr/>
          <p:nvPr/>
        </p:nvSpPr>
        <p:spPr>
          <a:xfrm>
            <a:off x="113899" y="3735092"/>
            <a:ext cx="11964202" cy="275869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uk-UA" sz="2400" b="1" dirty="0" smtClean="0">
                <a:solidFill>
                  <a:srgbClr val="C00000"/>
                </a:solidFill>
                <a:latin typeface="Times New Roman" panose="02020603050405020304" pitchFamily="18" charset="0"/>
                <a:cs typeface="Times New Roman" panose="02020603050405020304" pitchFamily="18" charset="0"/>
              </a:rPr>
              <a:t> Отримати </a:t>
            </a:r>
            <a:r>
              <a:rPr lang="uk-UA" sz="2400" b="1" dirty="0" smtClean="0">
                <a:solidFill>
                  <a:schemeClr val="tx1"/>
                </a:solidFill>
                <a:latin typeface="Times New Roman" panose="02020603050405020304" pitchFamily="18" charset="0"/>
                <a:cs typeface="Times New Roman" panose="02020603050405020304" pitchFamily="18" charset="0"/>
              </a:rPr>
              <a:t>у відповідального за пункт проведення ЗНО Технологічну карту чергового, Особливості роботи чергового під час проведення ЗНО в період карантину та Алфавітний список учасників ЗНО (черговий, який здійснюватиме допуск учасників до пункту ЗНО).</a:t>
            </a:r>
          </a:p>
          <a:p>
            <a:r>
              <a:rPr lang="uk-UA" sz="2400" b="1" dirty="0" smtClean="0">
                <a:solidFill>
                  <a:srgbClr val="C00000"/>
                </a:solidFill>
                <a:latin typeface="Times New Roman" panose="02020603050405020304" pitchFamily="18" charset="0"/>
                <a:cs typeface="Times New Roman" panose="02020603050405020304" pitchFamily="18" charset="0"/>
              </a:rPr>
              <a:t>Залишити</a:t>
            </a:r>
            <a:r>
              <a:rPr lang="uk-UA" sz="2400" b="1" dirty="0" smtClean="0">
                <a:solidFill>
                  <a:schemeClr val="tx1"/>
                </a:solidFill>
                <a:latin typeface="Times New Roman" panose="02020603050405020304" pitchFamily="18" charset="0"/>
                <a:cs typeface="Times New Roman" panose="02020603050405020304" pitchFamily="18" charset="0"/>
              </a:rPr>
              <a:t> нараду і разом із помічником відповідального за пункт проведення ЗНО розмістити (черговий, який здійснюватиме допуск учасників до пункту ЗНО) Алфавітний список учасників ЗНО у зручному для вільного огляду місці.  </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1514375" cy="1022888"/>
          </a:xfrm>
          <a:prstGeom prst="rect">
            <a:avLst/>
          </a:prstGeom>
          <a:solidFill>
            <a:srgbClr val="D1F0C8"/>
          </a:solidFill>
        </p:spPr>
      </p:pic>
    </p:spTree>
    <p:extLst>
      <p:ext uri="{BB962C8B-B14F-4D97-AF65-F5344CB8AC3E}">
        <p14:creationId xmlns:p14="http://schemas.microsoft.com/office/powerpoint/2010/main" xmlns="" val="3504939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3022333" y="77003"/>
            <a:ext cx="8710864" cy="84702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sz="3200" b="1" dirty="0" smtClean="0">
                <a:solidFill>
                  <a:srgbClr val="C00000"/>
                </a:solidFill>
                <a:latin typeface="Times New Roman" panose="02020603050405020304" pitchFamily="18" charset="0"/>
                <a:cs typeface="Times New Roman" panose="02020603050405020304" pitchFamily="18" charset="0"/>
              </a:rPr>
              <a:t>ПІД ЧАС ДОПУСКУ ДО ПУНКТУ ЗНО:</a:t>
            </a:r>
            <a:endParaRPr lang="ru-RU" sz="3200" b="1" dirty="0">
              <a:solidFill>
                <a:srgbClr val="C00000"/>
              </a:solidFill>
              <a:latin typeface="Times New Roman" panose="02020603050405020304" pitchFamily="18" charset="0"/>
              <a:cs typeface="Times New Roman" panose="02020603050405020304" pitchFamily="18" charset="0"/>
            </a:endParaRPr>
          </a:p>
        </p:txBody>
      </p:sp>
      <p:sp>
        <p:nvSpPr>
          <p:cNvPr id="6" name="Овал 5"/>
          <p:cNvSpPr/>
          <p:nvPr/>
        </p:nvSpPr>
        <p:spPr>
          <a:xfrm>
            <a:off x="192106" y="77002"/>
            <a:ext cx="2705098" cy="84702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smtClean="0">
                <a:solidFill>
                  <a:srgbClr val="FF0000"/>
                </a:solidFill>
                <a:latin typeface="Times New Roman" panose="02020603050405020304" pitchFamily="18" charset="0"/>
                <a:cs typeface="Times New Roman" panose="02020603050405020304" pitchFamily="18" charset="0"/>
              </a:rPr>
              <a:t>09.45 – 10.50</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1" name="Прямокутник 10"/>
          <p:cNvSpPr/>
          <p:nvPr/>
        </p:nvSpPr>
        <p:spPr>
          <a:xfrm>
            <a:off x="192106" y="1145406"/>
            <a:ext cx="11541091" cy="558790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ü"/>
            </a:pPr>
            <a:r>
              <a:rPr lang="uk-UA" sz="2200" b="1" dirty="0" smtClean="0">
                <a:solidFill>
                  <a:srgbClr val="C00000"/>
                </a:solidFill>
                <a:latin typeface="Times New Roman" panose="02020603050405020304" pitchFamily="18" charset="0"/>
                <a:cs typeface="Times New Roman" panose="02020603050405020304" pitchFamily="18" charset="0"/>
              </a:rPr>
              <a:t>Розпочати</a:t>
            </a:r>
            <a:r>
              <a:rPr lang="uk-UA" sz="2200" b="1" dirty="0" smtClean="0">
                <a:solidFill>
                  <a:schemeClr val="tx1"/>
                </a:solidFill>
                <a:latin typeface="Times New Roman" panose="02020603050405020304" pitchFamily="18" charset="0"/>
                <a:cs typeface="Times New Roman" panose="02020603050405020304" pitchFamily="18" charset="0"/>
              </a:rPr>
              <a:t> разом з помічником відповідального за пункт проведення ЗНО допуск учасників </a:t>
            </a:r>
            <a:r>
              <a:rPr lang="uk-UA" sz="3200" b="1" dirty="0" smtClean="0">
                <a:solidFill>
                  <a:srgbClr val="FF0000"/>
                </a:solidFill>
                <a:latin typeface="Times New Roman" panose="02020603050405020304" pitchFamily="18" charset="0"/>
                <a:cs typeface="Times New Roman" panose="02020603050405020304" pitchFamily="18" charset="0"/>
              </a:rPr>
              <a:t>о 09.45.</a:t>
            </a:r>
          </a:p>
          <a:p>
            <a:pPr algn="ctr"/>
            <a:r>
              <a:rPr lang="uk-UA" sz="2400" b="1" dirty="0" smtClean="0">
                <a:solidFill>
                  <a:schemeClr val="tx1"/>
                </a:solidFill>
                <a:latin typeface="Times New Roman" panose="02020603050405020304" pitchFamily="18" charset="0"/>
                <a:cs typeface="Times New Roman" panose="02020603050405020304" pitchFamily="18" charset="0"/>
              </a:rPr>
              <a:t>Перед перевіркою документів учасників медичний працівник проводить безконтактну термометрію та оцінює наявність ознак респіраторних </a:t>
            </a:r>
            <a:r>
              <a:rPr lang="uk-UA" sz="2400" b="1" dirty="0" err="1" smtClean="0">
                <a:solidFill>
                  <a:schemeClr val="tx1"/>
                </a:solidFill>
                <a:latin typeface="Times New Roman" panose="02020603050405020304" pitchFamily="18" charset="0"/>
                <a:cs typeface="Times New Roman" panose="02020603050405020304" pitchFamily="18" charset="0"/>
              </a:rPr>
              <a:t>хвороб</a:t>
            </a:r>
            <a:r>
              <a:rPr lang="uk-UA" sz="2400" b="1" dirty="0" smtClean="0">
                <a:solidFill>
                  <a:schemeClr val="tx1"/>
                </a:solidFill>
                <a:latin typeface="Times New Roman" panose="02020603050405020304" pitchFamily="18" charset="0"/>
                <a:cs typeface="Times New Roman" panose="02020603050405020304" pitchFamily="18" charset="0"/>
              </a:rPr>
              <a:t> в учасників.</a:t>
            </a:r>
          </a:p>
          <a:p>
            <a:pPr marL="342900" indent="-342900">
              <a:buFont typeface="Wingdings" panose="05000000000000000000" pitchFamily="2" charset="2"/>
              <a:buChar char="ü"/>
            </a:pPr>
            <a:r>
              <a:rPr lang="uk-UA" sz="2400" b="1" dirty="0" smtClean="0">
                <a:solidFill>
                  <a:srgbClr val="C00000"/>
                </a:solidFill>
                <a:latin typeface="Times New Roman" panose="02020603050405020304" pitchFamily="18" charset="0"/>
                <a:cs typeface="Times New Roman" panose="02020603050405020304" pitchFamily="18" charset="0"/>
              </a:rPr>
              <a:t>Наголосити</a:t>
            </a:r>
            <a:r>
              <a:rPr lang="uk-UA" sz="2400" b="1" dirty="0" smtClean="0">
                <a:solidFill>
                  <a:schemeClr val="tx1"/>
                </a:solidFill>
                <a:latin typeface="Times New Roman" panose="02020603050405020304" pitchFamily="18" charset="0"/>
                <a:cs typeface="Times New Roman" panose="02020603050405020304" pitchFamily="18" charset="0"/>
              </a:rPr>
              <a:t> учасникам, що захисні маски/респіратори має бути </a:t>
            </a:r>
            <a:r>
              <a:rPr lang="uk-UA" sz="2400" b="1" dirty="0" err="1" smtClean="0">
                <a:solidFill>
                  <a:schemeClr val="tx1"/>
                </a:solidFill>
                <a:latin typeface="Times New Roman" panose="02020603050405020304" pitchFamily="18" charset="0"/>
                <a:cs typeface="Times New Roman" panose="02020603050405020304" pitchFamily="18" charset="0"/>
              </a:rPr>
              <a:t>надягнено</a:t>
            </a:r>
            <a:r>
              <a:rPr lang="uk-UA" sz="2400" b="1" dirty="0" smtClean="0">
                <a:solidFill>
                  <a:schemeClr val="tx1"/>
                </a:solidFill>
                <a:latin typeface="Times New Roman" panose="02020603050405020304" pitchFamily="18" charset="0"/>
                <a:cs typeface="Times New Roman" panose="02020603050405020304" pitchFamily="18" charset="0"/>
              </a:rPr>
              <a:t> так, щоб вони закривали ніс і рот.</a:t>
            </a:r>
          </a:p>
          <a:p>
            <a:pPr marL="342900" indent="-342900">
              <a:buFont typeface="Wingdings" panose="05000000000000000000" pitchFamily="2" charset="2"/>
              <a:buChar char="ü"/>
            </a:pPr>
            <a:r>
              <a:rPr lang="uk-UA" sz="2400" b="1" dirty="0" smtClean="0">
                <a:solidFill>
                  <a:srgbClr val="C00000"/>
                </a:solidFill>
                <a:latin typeface="Times New Roman" panose="02020603050405020304" pitchFamily="18" charset="0"/>
                <a:cs typeface="Times New Roman" panose="02020603050405020304" pitchFamily="18" charset="0"/>
              </a:rPr>
              <a:t>Повідомити</a:t>
            </a:r>
            <a:r>
              <a:rPr lang="uk-UA" sz="2400" b="1" dirty="0" smtClean="0">
                <a:solidFill>
                  <a:schemeClr val="tx1"/>
                </a:solidFill>
                <a:latin typeface="Times New Roman" panose="02020603050405020304" pitchFamily="18" charset="0"/>
                <a:cs typeface="Times New Roman" panose="02020603050405020304" pitchFamily="18" charset="0"/>
              </a:rPr>
              <a:t> помічника відповідального за пункт проведення ЗНО про відсутність в учасника захисної маски/респіратора.</a:t>
            </a:r>
          </a:p>
          <a:p>
            <a:pPr algn="ctr"/>
            <a:r>
              <a:rPr lang="uk-UA" sz="3200" b="1" dirty="0" smtClean="0">
                <a:solidFill>
                  <a:srgbClr val="C00000"/>
                </a:solidFill>
                <a:latin typeface="Times New Roman" panose="02020603050405020304" pitchFamily="18" charset="0"/>
                <a:cs typeface="Times New Roman" panose="02020603050405020304" pitchFamily="18" charset="0"/>
              </a:rPr>
              <a:t>Увага! </a:t>
            </a:r>
          </a:p>
          <a:p>
            <a:pPr algn="ctr"/>
            <a:r>
              <a:rPr lang="uk-UA" sz="2000" b="1" dirty="0" smtClean="0">
                <a:solidFill>
                  <a:schemeClr val="tx1"/>
                </a:solidFill>
                <a:latin typeface="Times New Roman" panose="02020603050405020304" pitchFamily="18" charset="0"/>
                <a:cs typeface="Times New Roman" panose="02020603050405020304" pitchFamily="18" charset="0"/>
              </a:rPr>
              <a:t>Учасника, який відмовляється надягти захисну маску/респіратор, </a:t>
            </a:r>
            <a:r>
              <a:rPr lang="uk-UA" sz="2000" b="1" dirty="0">
                <a:solidFill>
                  <a:srgbClr val="FF0000"/>
                </a:solidFill>
                <a:latin typeface="Times New Roman" panose="02020603050405020304" pitchFamily="18" charset="0"/>
                <a:cs typeface="Times New Roman" panose="02020603050405020304" pitchFamily="18" charset="0"/>
              </a:rPr>
              <a:t>н</a:t>
            </a:r>
            <a:r>
              <a:rPr lang="uk-UA" sz="2000" b="1" dirty="0" smtClean="0">
                <a:solidFill>
                  <a:srgbClr val="FF0000"/>
                </a:solidFill>
                <a:latin typeface="Times New Roman" panose="02020603050405020304" pitchFamily="18" charset="0"/>
                <a:cs typeface="Times New Roman" panose="02020603050405020304" pitchFamily="18" charset="0"/>
              </a:rPr>
              <a:t>е допускати</a:t>
            </a:r>
            <a:r>
              <a:rPr lang="uk-UA" sz="2000" b="1" dirty="0" smtClean="0">
                <a:solidFill>
                  <a:schemeClr val="tx1"/>
                </a:solidFill>
                <a:latin typeface="Times New Roman" panose="02020603050405020304" pitchFamily="18" charset="0"/>
                <a:cs typeface="Times New Roman" panose="02020603050405020304" pitchFamily="18" charset="0"/>
              </a:rPr>
              <a:t> до пункту ЗНО.</a:t>
            </a:r>
            <a:r>
              <a:rPr lang="en-US" sz="2000" b="1" dirty="0" smtClean="0">
                <a:solidFill>
                  <a:schemeClr val="tx1"/>
                </a:solidFill>
                <a:latin typeface="Times New Roman" panose="02020603050405020304" pitchFamily="18" charset="0"/>
                <a:cs typeface="Times New Roman" panose="02020603050405020304" pitchFamily="18" charset="0"/>
              </a:rPr>
              <a:t> </a:t>
            </a:r>
            <a:r>
              <a:rPr lang="uk-UA" sz="2000" b="1" dirty="0" smtClean="0">
                <a:solidFill>
                  <a:schemeClr val="tx1"/>
                </a:solidFill>
                <a:latin typeface="Times New Roman" panose="02020603050405020304" pitchFamily="18" charset="0"/>
                <a:cs typeface="Times New Roman" panose="02020603050405020304" pitchFamily="18" charset="0"/>
              </a:rPr>
              <a:t>Учасників, які прийшли до пункту ЗНО в респіраторах із клапаном, </a:t>
            </a:r>
            <a:r>
              <a:rPr lang="uk-UA" sz="2000" b="1" dirty="0" smtClean="0">
                <a:solidFill>
                  <a:srgbClr val="C00000"/>
                </a:solidFill>
                <a:latin typeface="Times New Roman" panose="02020603050405020304" pitchFamily="18" charset="0"/>
                <a:cs typeface="Times New Roman" panose="02020603050405020304" pitchFamily="18" charset="0"/>
              </a:rPr>
              <a:t>допустити </a:t>
            </a:r>
            <a:r>
              <a:rPr lang="uk-UA" sz="2000" b="1" dirty="0" smtClean="0">
                <a:solidFill>
                  <a:schemeClr val="tx1"/>
                </a:solidFill>
                <a:latin typeface="Times New Roman" panose="02020603050405020304" pitchFamily="18" charset="0"/>
                <a:cs typeface="Times New Roman" panose="02020603050405020304" pitchFamily="18" charset="0"/>
              </a:rPr>
              <a:t>до проходження ЗНО.</a:t>
            </a:r>
            <a:endParaRPr lang="uk-UA" sz="2000" b="1" dirty="0">
              <a:solidFill>
                <a:schemeClr val="tx1"/>
              </a:solidFill>
              <a:latin typeface="Times New Roman" panose="02020603050405020304" pitchFamily="18" charset="0"/>
              <a:cs typeface="Times New Roman" panose="02020603050405020304" pitchFamily="18" charset="0"/>
            </a:endParaRPr>
          </a:p>
          <a:p>
            <a:endParaRPr lang="ru-RU" sz="20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97525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751308" y="371959"/>
            <a:ext cx="10321872" cy="12243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ü"/>
            </a:pPr>
            <a:r>
              <a:rPr lang="uk-UA" sz="2000" b="1" dirty="0" smtClean="0">
                <a:solidFill>
                  <a:srgbClr val="C00000"/>
                </a:solidFill>
                <a:latin typeface="Times New Roman" panose="02020603050405020304" pitchFamily="18" charset="0"/>
                <a:cs typeface="Times New Roman" panose="02020603050405020304" pitchFamily="18" charset="0"/>
              </a:rPr>
              <a:t>Рекомендувати</a:t>
            </a:r>
            <a:r>
              <a:rPr lang="uk-UA" sz="2000" b="1" dirty="0" smtClean="0">
                <a:solidFill>
                  <a:schemeClr val="tx1"/>
                </a:solidFill>
                <a:latin typeface="Times New Roman" panose="02020603050405020304" pitchFamily="18" charset="0"/>
                <a:cs typeface="Times New Roman" panose="02020603050405020304" pitchFamily="18" charset="0"/>
              </a:rPr>
              <a:t> учасникам заходити до пункту ЗНО по черзі, із дотриманням безпечної дистанції. Учасник, який прибув до пункту ЗНО поза проміжком часу, зазначеним у запрошенні-перепустці ( але не пізніше ніж </a:t>
            </a:r>
            <a:r>
              <a:rPr lang="uk-UA" sz="2000" b="1" dirty="0" smtClean="0">
                <a:solidFill>
                  <a:srgbClr val="FF0000"/>
                </a:solidFill>
                <a:latin typeface="Times New Roman" panose="02020603050405020304" pitchFamily="18" charset="0"/>
                <a:cs typeface="Times New Roman" panose="02020603050405020304" pitchFamily="18" charset="0"/>
              </a:rPr>
              <a:t>о 10.50 </a:t>
            </a:r>
            <a:r>
              <a:rPr lang="uk-UA" sz="2000" b="1" dirty="0" smtClean="0">
                <a:solidFill>
                  <a:schemeClr val="tx1"/>
                </a:solidFill>
                <a:latin typeface="Times New Roman" panose="02020603050405020304" pitchFamily="18" charset="0"/>
                <a:cs typeface="Times New Roman" panose="02020603050405020304" pitchFamily="18" charset="0"/>
              </a:rPr>
              <a:t>), може проходити процедуру ідентифікації особи у не визначений для нього час.</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0" y="2247254"/>
            <a:ext cx="12191999" cy="13638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ü"/>
            </a:pPr>
            <a:r>
              <a:rPr lang="uk-UA" sz="2000" b="1" dirty="0" smtClean="0">
                <a:solidFill>
                  <a:srgbClr val="C00000"/>
                </a:solidFill>
                <a:latin typeface="Times New Roman" panose="02020603050405020304" pitchFamily="18" charset="0"/>
                <a:cs typeface="Times New Roman" panose="02020603050405020304" pitchFamily="18" charset="0"/>
              </a:rPr>
              <a:t>Попросити</a:t>
            </a:r>
            <a:r>
              <a:rPr lang="uk-UA" sz="2000" b="1" dirty="0" smtClean="0">
                <a:solidFill>
                  <a:schemeClr val="tx1"/>
                </a:solidFill>
                <a:latin typeface="Times New Roman" panose="02020603050405020304" pitchFamily="18" charset="0"/>
                <a:cs typeface="Times New Roman" panose="02020603050405020304" pitchFamily="18" charset="0"/>
              </a:rPr>
              <a:t> учасників підготувати документ, що посвідчує особу, Сертифікат ЗНО, запрошення-перепустку, і під час входу до пункту ЗНО тримати їх так, щоб працівники могли, не беручи документів до рук, зіставити  зовнішність учасника із зовнішністю, зображеною на фотокартці у документі.</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4" name="Прямокутник 3"/>
          <p:cNvSpPr/>
          <p:nvPr/>
        </p:nvSpPr>
        <p:spPr>
          <a:xfrm>
            <a:off x="0" y="3750588"/>
            <a:ext cx="12191999" cy="42677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uk-UA" sz="2000" b="1" dirty="0" smtClean="0">
                <a:solidFill>
                  <a:srgbClr val="C00000"/>
                </a:solidFill>
                <a:latin typeface="Times New Roman" panose="02020603050405020304" pitchFamily="18" charset="0"/>
                <a:cs typeface="Times New Roman" panose="02020603050405020304" pitchFamily="18" charset="0"/>
              </a:rPr>
              <a:t>Попередити</a:t>
            </a:r>
            <a:r>
              <a:rPr lang="uk-UA" sz="2000" b="1" dirty="0" smtClean="0">
                <a:solidFill>
                  <a:schemeClr val="tx1"/>
                </a:solidFill>
                <a:latin typeface="Times New Roman" panose="02020603050405020304" pitchFamily="18" charset="0"/>
                <a:cs typeface="Times New Roman" panose="02020603050405020304" pitchFamily="18" charset="0"/>
              </a:rPr>
              <a:t> учасників про необхідність відхиляти маску/респіратор для ідентифікації особи під час допуску до пункту ПЗНО. </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0" y="4390104"/>
            <a:ext cx="12191999" cy="600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uk-UA" sz="2000" b="1" dirty="0" smtClean="0">
                <a:solidFill>
                  <a:srgbClr val="C00000"/>
                </a:solidFill>
                <a:latin typeface="Times New Roman" panose="02020603050405020304" pitchFamily="18" charset="0"/>
                <a:cs typeface="Times New Roman" panose="02020603050405020304" pitchFamily="18" charset="0"/>
              </a:rPr>
              <a:t>Стежити</a:t>
            </a:r>
            <a:r>
              <a:rPr lang="uk-UA" sz="2000" b="1" dirty="0" smtClean="0">
                <a:solidFill>
                  <a:schemeClr val="tx1"/>
                </a:solidFill>
                <a:latin typeface="Times New Roman" panose="02020603050405020304" pitchFamily="18" charset="0"/>
                <a:cs typeface="Times New Roman" panose="02020603050405020304" pitchFamily="18" charset="0"/>
              </a:rPr>
              <a:t> , щоб в учасників захисні маски/респіратори було </a:t>
            </a:r>
            <a:r>
              <a:rPr lang="uk-UA" sz="2000" b="1" dirty="0" err="1" smtClean="0">
                <a:solidFill>
                  <a:schemeClr val="tx1"/>
                </a:solidFill>
                <a:latin typeface="Times New Roman" panose="02020603050405020304" pitchFamily="18" charset="0"/>
                <a:cs typeface="Times New Roman" panose="02020603050405020304" pitchFamily="18" charset="0"/>
              </a:rPr>
              <a:t>надягнено</a:t>
            </a:r>
            <a:r>
              <a:rPr lang="uk-UA" sz="2000" b="1" dirty="0" smtClean="0">
                <a:solidFill>
                  <a:schemeClr val="tx1"/>
                </a:solidFill>
                <a:latin typeface="Times New Roman" panose="02020603050405020304" pitchFamily="18" charset="0"/>
                <a:cs typeface="Times New Roman" panose="02020603050405020304" pitchFamily="18" charset="0"/>
              </a:rPr>
              <a:t> так, щоб вони закривали рот і ніс.</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1" y="5129938"/>
            <a:ext cx="12192000" cy="158082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sz="2000" b="1" dirty="0" smtClean="0">
                <a:solidFill>
                  <a:srgbClr val="C00000"/>
                </a:solidFill>
                <a:latin typeface="Times New Roman" panose="02020603050405020304" pitchFamily="18" charset="0"/>
                <a:cs typeface="Times New Roman" panose="02020603050405020304" pitchFamily="18" charset="0"/>
              </a:rPr>
              <a:t>Під час проведення ЗНО :</a:t>
            </a:r>
          </a:p>
          <a:p>
            <a:pPr marL="342900" indent="-342900">
              <a:buFont typeface="Wingdings" panose="05000000000000000000" pitchFamily="2" charset="2"/>
              <a:buChar char="ü"/>
            </a:pPr>
            <a:r>
              <a:rPr lang="uk-UA" sz="2000" b="1" dirty="0" smtClean="0">
                <a:solidFill>
                  <a:srgbClr val="C00000"/>
                </a:solidFill>
                <a:latin typeface="Times New Roman" panose="02020603050405020304" pitchFamily="18" charset="0"/>
                <a:cs typeface="Times New Roman" panose="02020603050405020304" pitchFamily="18" charset="0"/>
              </a:rPr>
              <a:t>Стежити</a:t>
            </a:r>
            <a:r>
              <a:rPr lang="uk-UA" sz="2000" b="1" dirty="0" smtClean="0">
                <a:solidFill>
                  <a:schemeClr val="tx1"/>
                </a:solidFill>
                <a:latin typeface="Times New Roman" panose="02020603050405020304" pitchFamily="18" charset="0"/>
                <a:cs typeface="Times New Roman" panose="02020603050405020304" pitchFamily="18" charset="0"/>
              </a:rPr>
              <a:t>, щоб в учасників захисні маски/респіратори були надягнені так, щоб вони закривали ніс та рот.</a:t>
            </a:r>
          </a:p>
          <a:p>
            <a:pPr marL="342900" indent="-342900">
              <a:buFont typeface="Wingdings" panose="05000000000000000000" pitchFamily="2" charset="2"/>
              <a:buChar char="ü"/>
            </a:pPr>
            <a:r>
              <a:rPr lang="uk-UA" sz="2000" b="1" dirty="0" smtClean="0">
                <a:solidFill>
                  <a:srgbClr val="C00000"/>
                </a:solidFill>
                <a:latin typeface="Times New Roman" panose="02020603050405020304" pitchFamily="18" charset="0"/>
                <a:cs typeface="Times New Roman" panose="02020603050405020304" pitchFamily="18" charset="0"/>
              </a:rPr>
              <a:t>Попереджати</a:t>
            </a:r>
            <a:r>
              <a:rPr lang="uk-UA" sz="2000" b="1" dirty="0" smtClean="0">
                <a:solidFill>
                  <a:schemeClr val="tx1"/>
                </a:solidFill>
                <a:latin typeface="Times New Roman" panose="02020603050405020304" pitchFamily="18" charset="0"/>
                <a:cs typeface="Times New Roman" panose="02020603050405020304" pitchFamily="18" charset="0"/>
              </a:rPr>
              <a:t> учасників про пересування в пункті ЗНО за вказівниками та про потребу дотримання правил соціального дистанціювання.</a:t>
            </a:r>
            <a:endParaRPr lang="ru-RU" sz="2000" b="1"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0"/>
            <a:ext cx="1534329" cy="885524"/>
          </a:xfrm>
          <a:prstGeom prst="rect">
            <a:avLst/>
          </a:prstGeom>
          <a:solidFill>
            <a:srgbClr val="D1F0C8"/>
          </a:solidFill>
        </p:spPr>
      </p:pic>
    </p:spTree>
    <p:extLst>
      <p:ext uri="{BB962C8B-B14F-4D97-AF65-F5344CB8AC3E}">
        <p14:creationId xmlns:p14="http://schemas.microsoft.com/office/powerpoint/2010/main" xmlns="" val="125113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521229" y="182880"/>
            <a:ext cx="8545484" cy="731520"/>
          </a:xfrm>
          <a:prstGeom prst="rect">
            <a:avLst/>
          </a:prstGeom>
          <a:solidFill>
            <a:srgbClr val="C5E0B4"/>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srgbClr val="C00000"/>
                </a:solidFill>
                <a:latin typeface="Times New Roman" panose="02020603050405020304" pitchFamily="18" charset="0"/>
                <a:cs typeface="Times New Roman" panose="02020603050405020304" pitchFamily="18" charset="0"/>
              </a:rPr>
              <a:t>Просимо звернути вашу увагу на наступне:</a:t>
            </a:r>
            <a:endParaRPr lang="uk-UA" sz="3200" b="1" dirty="0">
              <a:solidFill>
                <a:srgbClr val="C0000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1004455" y="997527"/>
            <a:ext cx="9784080" cy="1089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sz="2000" b="1" dirty="0" smtClean="0">
                <a:solidFill>
                  <a:srgbClr val="C00000"/>
                </a:solidFill>
                <a:latin typeface="Times New Roman" panose="02020603050405020304" pitchFamily="18" charset="0"/>
                <a:cs typeface="Times New Roman" panose="02020603050405020304" pitchFamily="18" charset="0"/>
              </a:rPr>
              <a:t>Визначена кількість</a:t>
            </a:r>
            <a:r>
              <a:rPr lang="uk-UA" sz="2000" b="1" dirty="0" smtClean="0">
                <a:solidFill>
                  <a:schemeClr val="tx1"/>
                </a:solidFill>
                <a:latin typeface="Times New Roman" panose="02020603050405020304" pitchFamily="18" charset="0"/>
                <a:cs typeface="Times New Roman" panose="02020603050405020304" pitchFamily="18" charset="0"/>
              </a:rPr>
              <a:t> маркованих наліпок (</a:t>
            </a:r>
            <a:r>
              <a:rPr lang="uk-UA" sz="2000" b="1" dirty="0" err="1" smtClean="0">
                <a:solidFill>
                  <a:schemeClr val="tx1"/>
                </a:solidFill>
                <a:latin typeface="Times New Roman" panose="02020603050405020304" pitchFamily="18" charset="0"/>
                <a:cs typeface="Times New Roman" panose="02020603050405020304" pitchFamily="18" charset="0"/>
              </a:rPr>
              <a:t>штрихкодів</a:t>
            </a:r>
            <a:r>
              <a:rPr lang="uk-UA" sz="2000" b="1" dirty="0" smtClean="0">
                <a:solidFill>
                  <a:schemeClr val="tx1"/>
                </a:solidFill>
                <a:latin typeface="Times New Roman" panose="02020603050405020304" pitchFamily="18" charset="0"/>
                <a:cs typeface="Times New Roman" panose="02020603050405020304" pitchFamily="18" charset="0"/>
              </a:rPr>
              <a:t>) на бланках сертифікаційної роботи </a:t>
            </a:r>
            <a:r>
              <a:rPr lang="uk-UA" sz="2000" b="1" dirty="0" smtClean="0">
                <a:solidFill>
                  <a:srgbClr val="C00000"/>
                </a:solidFill>
                <a:latin typeface="Times New Roman" panose="02020603050405020304" pitchFamily="18" charset="0"/>
                <a:cs typeface="Times New Roman" panose="02020603050405020304" pitchFamily="18" charset="0"/>
              </a:rPr>
              <a:t>кожного</a:t>
            </a:r>
            <a:r>
              <a:rPr lang="uk-UA" sz="2000" b="1" dirty="0" smtClean="0">
                <a:solidFill>
                  <a:schemeClr val="tx1"/>
                </a:solidFill>
                <a:latin typeface="Times New Roman" panose="02020603050405020304" pitchFamily="18" charset="0"/>
                <a:cs typeface="Times New Roman" panose="02020603050405020304" pitchFamily="18" charset="0"/>
              </a:rPr>
              <a:t> з </a:t>
            </a:r>
            <a:r>
              <a:rPr lang="uk-UA" sz="2000" b="1" smtClean="0">
                <a:solidFill>
                  <a:schemeClr val="tx1"/>
                </a:solidFill>
                <a:latin typeface="Times New Roman" panose="02020603050405020304" pitchFamily="18" charset="0"/>
                <a:cs typeface="Times New Roman" panose="02020603050405020304" pitchFamily="18" charset="0"/>
              </a:rPr>
              <a:t>учасників зовнішнього </a:t>
            </a:r>
            <a:r>
              <a:rPr lang="uk-UA" sz="2000" b="1" dirty="0" smtClean="0">
                <a:solidFill>
                  <a:schemeClr val="tx1"/>
                </a:solidFill>
                <a:latin typeface="Times New Roman" panose="02020603050405020304" pitchFamily="18" charset="0"/>
                <a:cs typeface="Times New Roman" panose="02020603050405020304" pitchFamily="18" charset="0"/>
              </a:rPr>
              <a:t>незалежного оцінювання з нижчезазначених  предметів:  </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2011680" y="2170453"/>
            <a:ext cx="7448204" cy="438828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Українська мова – </a:t>
            </a:r>
            <a:r>
              <a:rPr lang="uk-UA" sz="2000" b="1" dirty="0" smtClean="0">
                <a:solidFill>
                  <a:srgbClr val="C00000"/>
                </a:solidFill>
                <a:latin typeface="Times New Roman" panose="02020603050405020304" pitchFamily="18" charset="0"/>
                <a:cs typeface="Times New Roman" panose="02020603050405020304" pitchFamily="18" charset="0"/>
              </a:rPr>
              <a:t>3 (три) </a:t>
            </a:r>
            <a:r>
              <a:rPr lang="uk-UA" sz="2000" b="1" dirty="0" smtClean="0">
                <a:solidFill>
                  <a:schemeClr val="tx1"/>
                </a:solidFill>
                <a:latin typeface="Times New Roman" panose="02020603050405020304" pitchFamily="18" charset="0"/>
                <a:cs typeface="Times New Roman" panose="02020603050405020304" pitchFamily="18" charset="0"/>
              </a:rPr>
              <a:t>наліпки</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Українська мова і література – </a:t>
            </a:r>
            <a:r>
              <a:rPr lang="uk-UA" sz="2000" b="1" dirty="0" smtClean="0">
                <a:solidFill>
                  <a:srgbClr val="C00000"/>
                </a:solidFill>
                <a:latin typeface="Times New Roman" panose="02020603050405020304" pitchFamily="18" charset="0"/>
                <a:cs typeface="Times New Roman" panose="02020603050405020304" pitchFamily="18" charset="0"/>
              </a:rPr>
              <a:t>4 (чотири)</a:t>
            </a:r>
            <a:r>
              <a:rPr lang="uk-UA" sz="2000" b="1" dirty="0" smtClean="0">
                <a:solidFill>
                  <a:schemeClr val="tx1"/>
                </a:solidFill>
                <a:latin typeface="Times New Roman" panose="02020603050405020304" pitchFamily="18" charset="0"/>
                <a:cs typeface="Times New Roman" panose="02020603050405020304" pitchFamily="18" charset="0"/>
              </a:rPr>
              <a:t> наліпки</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Математика (завдання рівня стандарту) – </a:t>
            </a:r>
            <a:r>
              <a:rPr lang="uk-UA" sz="2000" b="1" dirty="0" smtClean="0">
                <a:solidFill>
                  <a:srgbClr val="C00000"/>
                </a:solidFill>
                <a:latin typeface="Times New Roman" panose="02020603050405020304" pitchFamily="18" charset="0"/>
                <a:cs typeface="Times New Roman" panose="02020603050405020304" pitchFamily="18" charset="0"/>
              </a:rPr>
              <a:t>3 (три) </a:t>
            </a:r>
            <a:r>
              <a:rPr lang="uk-UA" sz="2000" b="1" dirty="0" smtClean="0">
                <a:solidFill>
                  <a:schemeClr val="tx1"/>
                </a:solidFill>
                <a:latin typeface="Times New Roman" panose="02020603050405020304" pitchFamily="18" charset="0"/>
                <a:cs typeface="Times New Roman" panose="02020603050405020304" pitchFamily="18" charset="0"/>
              </a:rPr>
              <a:t>наліпки</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Математика – </a:t>
            </a:r>
            <a:r>
              <a:rPr lang="uk-UA" sz="2000" b="1" dirty="0" smtClean="0">
                <a:solidFill>
                  <a:srgbClr val="C00000"/>
                </a:solidFill>
                <a:latin typeface="Times New Roman" panose="02020603050405020304" pitchFamily="18" charset="0"/>
                <a:cs typeface="Times New Roman" panose="02020603050405020304" pitchFamily="18" charset="0"/>
              </a:rPr>
              <a:t>5 (п</a:t>
            </a:r>
            <a:r>
              <a:rPr lang="en-US" sz="2000" b="1" dirty="0" smtClean="0">
                <a:solidFill>
                  <a:srgbClr val="C00000"/>
                </a:solidFill>
                <a:latin typeface="Times New Roman" panose="02020603050405020304" pitchFamily="18" charset="0"/>
                <a:cs typeface="Times New Roman" panose="02020603050405020304" pitchFamily="18" charset="0"/>
              </a:rPr>
              <a:t>’</a:t>
            </a:r>
            <a:r>
              <a:rPr lang="uk-UA" sz="2000" b="1" dirty="0" smtClean="0">
                <a:solidFill>
                  <a:srgbClr val="C00000"/>
                </a:solidFill>
                <a:latin typeface="Times New Roman" panose="02020603050405020304" pitchFamily="18" charset="0"/>
                <a:cs typeface="Times New Roman" panose="02020603050405020304" pitchFamily="18" charset="0"/>
              </a:rPr>
              <a:t>ять) </a:t>
            </a:r>
            <a:r>
              <a:rPr lang="uk-UA" sz="2000" b="1" dirty="0" smtClean="0">
                <a:solidFill>
                  <a:schemeClr val="tx1"/>
                </a:solidFill>
                <a:latin typeface="Times New Roman" panose="02020603050405020304" pitchFamily="18" charset="0"/>
                <a:cs typeface="Times New Roman" panose="02020603050405020304" pitchFamily="18" charset="0"/>
              </a:rPr>
              <a:t>наліпок</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Англійська мова – </a:t>
            </a:r>
            <a:r>
              <a:rPr lang="uk-UA" sz="2000" b="1" dirty="0" smtClean="0">
                <a:solidFill>
                  <a:srgbClr val="C00000"/>
                </a:solidFill>
                <a:latin typeface="Times New Roman" panose="02020603050405020304" pitchFamily="18" charset="0"/>
                <a:cs typeface="Times New Roman" panose="02020603050405020304" pitchFamily="18" charset="0"/>
              </a:rPr>
              <a:t>2 (дві) </a:t>
            </a:r>
            <a:r>
              <a:rPr lang="uk-UA" sz="2000" b="1" dirty="0" smtClean="0">
                <a:solidFill>
                  <a:schemeClr val="tx1"/>
                </a:solidFill>
                <a:latin typeface="Times New Roman" panose="02020603050405020304" pitchFamily="18" charset="0"/>
                <a:cs typeface="Times New Roman" panose="02020603050405020304" pitchFamily="18" charset="0"/>
              </a:rPr>
              <a:t>наліпки</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Німецька мова – </a:t>
            </a:r>
            <a:r>
              <a:rPr lang="uk-UA" sz="2000" b="1" dirty="0" smtClean="0">
                <a:solidFill>
                  <a:srgbClr val="C00000"/>
                </a:solidFill>
                <a:latin typeface="Times New Roman" panose="02020603050405020304" pitchFamily="18" charset="0"/>
                <a:cs typeface="Times New Roman" panose="02020603050405020304" pitchFamily="18" charset="0"/>
              </a:rPr>
              <a:t>2 (дві) </a:t>
            </a:r>
            <a:r>
              <a:rPr lang="uk-UA" sz="2000" b="1" dirty="0" smtClean="0">
                <a:solidFill>
                  <a:schemeClr val="tx1"/>
                </a:solidFill>
                <a:latin typeface="Times New Roman" panose="02020603050405020304" pitchFamily="18" charset="0"/>
                <a:cs typeface="Times New Roman" panose="02020603050405020304" pitchFamily="18" charset="0"/>
              </a:rPr>
              <a:t>наліпки</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Іспанська мова – </a:t>
            </a:r>
            <a:r>
              <a:rPr lang="uk-UA" sz="2000" b="1" dirty="0" smtClean="0">
                <a:solidFill>
                  <a:srgbClr val="C00000"/>
                </a:solidFill>
                <a:latin typeface="Times New Roman" panose="02020603050405020304" pitchFamily="18" charset="0"/>
                <a:cs typeface="Times New Roman" panose="02020603050405020304" pitchFamily="18" charset="0"/>
              </a:rPr>
              <a:t>2 (дві) </a:t>
            </a:r>
            <a:r>
              <a:rPr lang="uk-UA" sz="2000" b="1" dirty="0" smtClean="0">
                <a:solidFill>
                  <a:schemeClr val="tx1"/>
                </a:solidFill>
                <a:latin typeface="Times New Roman" panose="02020603050405020304" pitchFamily="18" charset="0"/>
                <a:cs typeface="Times New Roman" panose="02020603050405020304" pitchFamily="18" charset="0"/>
              </a:rPr>
              <a:t>наліпки</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Французька мова – </a:t>
            </a:r>
            <a:r>
              <a:rPr lang="uk-UA" sz="2000" b="1" dirty="0" smtClean="0">
                <a:solidFill>
                  <a:srgbClr val="C00000"/>
                </a:solidFill>
                <a:latin typeface="Times New Roman" panose="02020603050405020304" pitchFamily="18" charset="0"/>
                <a:cs typeface="Times New Roman" panose="02020603050405020304" pitchFamily="18" charset="0"/>
              </a:rPr>
              <a:t>2 (дві) </a:t>
            </a:r>
            <a:r>
              <a:rPr lang="uk-UA" sz="2000" b="1" dirty="0" smtClean="0">
                <a:solidFill>
                  <a:schemeClr val="tx1"/>
                </a:solidFill>
                <a:latin typeface="Times New Roman" panose="02020603050405020304" pitchFamily="18" charset="0"/>
                <a:cs typeface="Times New Roman" panose="02020603050405020304" pitchFamily="18" charset="0"/>
              </a:rPr>
              <a:t>наліпки</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Історія України – </a:t>
            </a:r>
            <a:r>
              <a:rPr lang="uk-UA" sz="2000" b="1" dirty="0" smtClean="0">
                <a:solidFill>
                  <a:srgbClr val="C00000"/>
                </a:solidFill>
                <a:latin typeface="Times New Roman" panose="02020603050405020304" pitchFamily="18" charset="0"/>
                <a:cs typeface="Times New Roman" panose="02020603050405020304" pitchFamily="18" charset="0"/>
              </a:rPr>
              <a:t>1 (одна)</a:t>
            </a:r>
            <a:r>
              <a:rPr lang="uk-UA" sz="2000" b="1" dirty="0" smtClean="0">
                <a:solidFill>
                  <a:schemeClr val="tx1"/>
                </a:solidFill>
                <a:latin typeface="Times New Roman" panose="02020603050405020304" pitchFamily="18" charset="0"/>
                <a:cs typeface="Times New Roman" panose="02020603050405020304" pitchFamily="18" charset="0"/>
              </a:rPr>
              <a:t> наліпка</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Хімія – </a:t>
            </a:r>
            <a:r>
              <a:rPr lang="uk-UA" sz="2000" b="1" dirty="0" smtClean="0">
                <a:solidFill>
                  <a:srgbClr val="C00000"/>
                </a:solidFill>
                <a:latin typeface="Times New Roman" panose="02020603050405020304" pitchFamily="18" charset="0"/>
                <a:cs typeface="Times New Roman" panose="02020603050405020304" pitchFamily="18" charset="0"/>
              </a:rPr>
              <a:t>1 (одна) </a:t>
            </a:r>
            <a:r>
              <a:rPr lang="uk-UA" sz="2000" b="1" dirty="0" smtClean="0">
                <a:solidFill>
                  <a:schemeClr val="tx1"/>
                </a:solidFill>
                <a:latin typeface="Times New Roman" panose="02020603050405020304" pitchFamily="18" charset="0"/>
                <a:cs typeface="Times New Roman" panose="02020603050405020304" pitchFamily="18" charset="0"/>
              </a:rPr>
              <a:t>наліпка</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Фізика – </a:t>
            </a:r>
            <a:r>
              <a:rPr lang="uk-UA" sz="2000" b="1" dirty="0" smtClean="0">
                <a:solidFill>
                  <a:srgbClr val="C00000"/>
                </a:solidFill>
                <a:latin typeface="Times New Roman" panose="02020603050405020304" pitchFamily="18" charset="0"/>
                <a:cs typeface="Times New Roman" panose="02020603050405020304" pitchFamily="18" charset="0"/>
              </a:rPr>
              <a:t>1 (одна)</a:t>
            </a:r>
            <a:r>
              <a:rPr lang="uk-UA" sz="2000" b="1" dirty="0" smtClean="0">
                <a:solidFill>
                  <a:schemeClr val="tx1"/>
                </a:solidFill>
                <a:latin typeface="Times New Roman" panose="02020603050405020304" pitchFamily="18" charset="0"/>
                <a:cs typeface="Times New Roman" panose="02020603050405020304" pitchFamily="18" charset="0"/>
              </a:rPr>
              <a:t> наліпка</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Біологія – </a:t>
            </a:r>
            <a:r>
              <a:rPr lang="uk-UA" sz="2000" b="1" dirty="0" smtClean="0">
                <a:solidFill>
                  <a:srgbClr val="C00000"/>
                </a:solidFill>
                <a:latin typeface="Times New Roman" panose="02020603050405020304" pitchFamily="18" charset="0"/>
                <a:cs typeface="Times New Roman" panose="02020603050405020304" pitchFamily="18" charset="0"/>
              </a:rPr>
              <a:t>1 (одна)</a:t>
            </a:r>
            <a:r>
              <a:rPr lang="uk-UA" sz="2000" b="1" dirty="0" smtClean="0">
                <a:solidFill>
                  <a:schemeClr val="tx1"/>
                </a:solidFill>
                <a:latin typeface="Times New Roman" panose="02020603050405020304" pitchFamily="18" charset="0"/>
                <a:cs typeface="Times New Roman" panose="02020603050405020304" pitchFamily="18" charset="0"/>
              </a:rPr>
              <a:t> наліпка</a:t>
            </a:r>
          </a:p>
          <a:p>
            <a:pPr marL="342900" indent="-342900">
              <a:buFont typeface="Wingdings" panose="05000000000000000000" pitchFamily="2" charset="2"/>
              <a:buChar char="Ø"/>
            </a:pPr>
            <a:r>
              <a:rPr lang="uk-UA" sz="2000" b="1" dirty="0" smtClean="0">
                <a:solidFill>
                  <a:schemeClr val="tx1"/>
                </a:solidFill>
                <a:latin typeface="Times New Roman" panose="02020603050405020304" pitchFamily="18" charset="0"/>
                <a:cs typeface="Times New Roman" panose="02020603050405020304" pitchFamily="18" charset="0"/>
              </a:rPr>
              <a:t>Географія – </a:t>
            </a:r>
            <a:r>
              <a:rPr lang="uk-UA" sz="2000" b="1" dirty="0" smtClean="0">
                <a:solidFill>
                  <a:srgbClr val="C00000"/>
                </a:solidFill>
                <a:latin typeface="Times New Roman" panose="02020603050405020304" pitchFamily="18" charset="0"/>
                <a:cs typeface="Times New Roman" panose="02020603050405020304" pitchFamily="18" charset="0"/>
              </a:rPr>
              <a:t>1 (одна )</a:t>
            </a:r>
            <a:r>
              <a:rPr lang="uk-UA" sz="2000" b="1" dirty="0" smtClean="0">
                <a:solidFill>
                  <a:schemeClr val="tx1"/>
                </a:solidFill>
                <a:latin typeface="Times New Roman" panose="02020603050405020304" pitchFamily="18" charset="0"/>
                <a:cs typeface="Times New Roman" panose="02020603050405020304" pitchFamily="18" charset="0"/>
              </a:rPr>
              <a:t>наліпка</a:t>
            </a:r>
            <a:endParaRPr lang="ru-R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42684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152996" y="224444"/>
            <a:ext cx="7514706" cy="1163781"/>
          </a:xfrm>
          <a:prstGeom prst="rect">
            <a:avLst/>
          </a:prstGeom>
          <a:solidFill>
            <a:srgbClr val="C5E0B4"/>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5400" b="1" dirty="0" smtClean="0">
                <a:solidFill>
                  <a:srgbClr val="C00000"/>
                </a:solidFill>
                <a:latin typeface="Times New Roman" panose="02020603050405020304" pitchFamily="18" charset="0"/>
                <a:cs typeface="Times New Roman" panose="02020603050405020304" pitchFamily="18" charset="0"/>
              </a:rPr>
              <a:t>Поліція охорони</a:t>
            </a:r>
            <a:endParaRPr lang="uk-UA" sz="5400" b="1" dirty="0">
              <a:solidFill>
                <a:srgbClr val="C0000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2152996" y="1529542"/>
            <a:ext cx="7514706" cy="5120640"/>
          </a:xfrm>
          <a:prstGeom prst="rect">
            <a:avLst/>
          </a:prstGeom>
          <a:solidFill>
            <a:srgbClr val="C5E0B4"/>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uk-UA" sz="2800" b="1" dirty="0" smtClean="0">
                <a:solidFill>
                  <a:schemeClr val="tx1"/>
                </a:solidFill>
                <a:latin typeface="Times New Roman" panose="02020603050405020304" pitchFamily="18" charset="0"/>
                <a:cs typeface="Times New Roman" panose="02020603050405020304" pitchFamily="18" charset="0"/>
              </a:rPr>
              <a:t>Заповнення актів Поліції охорони про виставлення охорони на об'єкт і про зняття охорони з об'єкту </a:t>
            </a:r>
            <a:r>
              <a:rPr lang="uk-UA" sz="2800" b="1" dirty="0" smtClean="0">
                <a:solidFill>
                  <a:srgbClr val="C00000"/>
                </a:solidFill>
                <a:latin typeface="Times New Roman" panose="02020603050405020304" pitchFamily="18" charset="0"/>
                <a:cs typeface="Times New Roman" panose="02020603050405020304" pitchFamily="18" charset="0"/>
              </a:rPr>
              <a:t>здійснюється виключно відповідальним за пункт тестування.</a:t>
            </a:r>
          </a:p>
          <a:p>
            <a:pPr marL="342900" indent="-342900" algn="just">
              <a:buAutoNum type="arabicPeriod"/>
            </a:pPr>
            <a:r>
              <a:rPr lang="uk-UA" sz="2800" b="1" dirty="0" smtClean="0">
                <a:solidFill>
                  <a:schemeClr val="tx1"/>
                </a:solidFill>
                <a:latin typeface="Times New Roman" panose="02020603050405020304" pitchFamily="18" charset="0"/>
                <a:cs typeface="Times New Roman" panose="02020603050405020304" pitchFamily="18" charset="0"/>
              </a:rPr>
              <a:t>Час виставлення і зняття охорони з об'єкта </a:t>
            </a:r>
            <a:r>
              <a:rPr lang="uk-UA" sz="2800" b="1" dirty="0" smtClean="0">
                <a:solidFill>
                  <a:srgbClr val="C00000"/>
                </a:solidFill>
                <a:latin typeface="Times New Roman" panose="02020603050405020304" pitchFamily="18" charset="0"/>
                <a:cs typeface="Times New Roman" panose="02020603050405020304" pitchFamily="18" charset="0"/>
              </a:rPr>
              <a:t>має відповідати часу зазначеному в                   Акті № 1, та в Акті № 2.   </a:t>
            </a:r>
            <a:endParaRPr lang="uk-UA"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08665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759828" y="648392"/>
            <a:ext cx="6808123" cy="4954386"/>
          </a:xfrm>
          <a:prstGeom prst="rect">
            <a:avLst/>
          </a:prstGeom>
          <a:solidFill>
            <a:srgbClr val="C5E0B4"/>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solidFill>
                  <a:schemeClr val="tx1"/>
                </a:solidFill>
                <a:latin typeface="Times New Roman" panose="02020603050405020304" pitchFamily="18" charset="0"/>
                <a:cs typeface="Times New Roman" panose="02020603050405020304" pitchFamily="18" charset="0"/>
              </a:rPr>
              <a:t>Перед входом до пункту тестування мають бути позначки, </a:t>
            </a:r>
            <a:r>
              <a:rPr lang="uk-UA" sz="3600" b="1" dirty="0">
                <a:solidFill>
                  <a:schemeClr val="tx1"/>
                </a:solidFill>
                <a:latin typeface="Times New Roman" panose="02020603050405020304" pitchFamily="18" charset="0"/>
                <a:cs typeface="Times New Roman" panose="02020603050405020304" pitchFamily="18" charset="0"/>
              </a:rPr>
              <a:t>які б </a:t>
            </a:r>
            <a:r>
              <a:rPr lang="uk-UA" sz="3600" b="1" dirty="0" smtClean="0">
                <a:solidFill>
                  <a:schemeClr val="tx1"/>
                </a:solidFill>
                <a:latin typeface="Times New Roman" panose="02020603050405020304" pitchFamily="18" charset="0"/>
                <a:cs typeface="Times New Roman" panose="02020603050405020304" pitchFamily="18" charset="0"/>
              </a:rPr>
              <a:t>визначали </a:t>
            </a:r>
            <a:r>
              <a:rPr lang="uk-UA" sz="3600" b="1" dirty="0" smtClean="0">
                <a:solidFill>
                  <a:srgbClr val="C00000"/>
                </a:solidFill>
                <a:latin typeface="Times New Roman" panose="02020603050405020304" pitchFamily="18" charset="0"/>
                <a:cs typeface="Times New Roman" panose="02020603050405020304" pitchFamily="18" charset="0"/>
              </a:rPr>
              <a:t>безпечну дистанцію, якої </a:t>
            </a:r>
            <a:r>
              <a:rPr lang="uk-UA" sz="3600" b="1" dirty="0">
                <a:solidFill>
                  <a:srgbClr val="C00000"/>
                </a:solidFill>
                <a:latin typeface="Times New Roman" panose="02020603050405020304" pitchFamily="18" charset="0"/>
                <a:cs typeface="Times New Roman" panose="02020603050405020304" pitchFamily="18" charset="0"/>
              </a:rPr>
              <a:t>необхідно дотримуватись </a:t>
            </a:r>
            <a:r>
              <a:rPr lang="uk-UA" sz="3600" b="1" dirty="0" smtClean="0">
                <a:solidFill>
                  <a:srgbClr val="C00000"/>
                </a:solidFill>
                <a:latin typeface="Times New Roman" panose="02020603050405020304" pitchFamily="18" charset="0"/>
                <a:cs typeface="Times New Roman" panose="02020603050405020304" pitchFamily="18" charset="0"/>
              </a:rPr>
              <a:t>учасникам</a:t>
            </a:r>
            <a:r>
              <a:rPr lang="uk-UA" sz="3600" b="1" dirty="0" smtClean="0">
                <a:solidFill>
                  <a:schemeClr val="tx1"/>
                </a:solidFill>
                <a:latin typeface="Times New Roman" panose="02020603050405020304" pitchFamily="18" charset="0"/>
                <a:cs typeface="Times New Roman" panose="02020603050405020304" pitchFamily="18" charset="0"/>
              </a:rPr>
              <a:t> під </a:t>
            </a:r>
            <a:r>
              <a:rPr lang="uk-UA" sz="3600" b="1" dirty="0">
                <a:solidFill>
                  <a:schemeClr val="tx1"/>
                </a:solidFill>
                <a:latin typeface="Times New Roman" panose="02020603050405020304" pitchFamily="18" charset="0"/>
                <a:cs typeface="Times New Roman" panose="02020603050405020304" pitchFamily="18" charset="0"/>
              </a:rPr>
              <a:t>час </a:t>
            </a:r>
            <a:r>
              <a:rPr lang="uk-UA" sz="3600" b="1" dirty="0" smtClean="0">
                <a:solidFill>
                  <a:schemeClr val="tx1"/>
                </a:solidFill>
                <a:latin typeface="Times New Roman" panose="02020603050405020304" pitchFamily="18" charset="0"/>
                <a:cs typeface="Times New Roman" panose="02020603050405020304" pitchFamily="18" charset="0"/>
              </a:rPr>
              <a:t>допуску до пункту  </a:t>
            </a:r>
            <a:endParaRPr lang="uk-UA"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51848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244436" y="299259"/>
            <a:ext cx="7880465" cy="1180406"/>
          </a:xfrm>
          <a:prstGeom prst="rect">
            <a:avLst/>
          </a:prstGeom>
          <a:solidFill>
            <a:srgbClr val="C5E0B4"/>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srgbClr val="C00000"/>
                </a:solidFill>
                <a:latin typeface="Times New Roman" panose="02020603050405020304" pitchFamily="18" charset="0"/>
                <a:cs typeface="Times New Roman" panose="02020603050405020304" pitchFamily="18" charset="0"/>
              </a:rPr>
              <a:t>Заповнення документів для оплати праці</a:t>
            </a:r>
            <a:endParaRPr lang="uk-UA" sz="3200" b="1" dirty="0">
              <a:solidFill>
                <a:srgbClr val="C0000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2244436" y="1729047"/>
            <a:ext cx="7880465" cy="4829695"/>
          </a:xfrm>
          <a:prstGeom prst="rect">
            <a:avLst/>
          </a:prstGeom>
          <a:solidFill>
            <a:srgbClr val="C5E0B4"/>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smtClean="0">
                <a:solidFill>
                  <a:schemeClr val="tx1"/>
                </a:solidFill>
                <a:latin typeface="Times New Roman" panose="02020603050405020304" pitchFamily="18" charset="0"/>
                <a:cs typeface="Times New Roman" panose="02020603050405020304" pitchFamily="18" charset="0"/>
              </a:rPr>
              <a:t>1. Договір про надання послуг працівниками пунктів тестування має бути заповнено повністю </a:t>
            </a:r>
            <a:r>
              <a:rPr lang="uk-UA" b="1" dirty="0" smtClean="0">
                <a:solidFill>
                  <a:srgbClr val="C00000"/>
                </a:solidFill>
                <a:latin typeface="Times New Roman" panose="02020603050405020304" pitchFamily="18" charset="0"/>
                <a:cs typeface="Times New Roman" panose="02020603050405020304" pitchFamily="18" charset="0"/>
              </a:rPr>
              <a:t>(номер паспорта, дата його видачі, орган видачі, ідентифікаційний код, місце реєстрації, контактні телефони, особистий підпис тощо).</a:t>
            </a:r>
          </a:p>
          <a:p>
            <a:pPr algn="just"/>
            <a:endParaRPr lang="uk-UA" b="1" dirty="0">
              <a:solidFill>
                <a:schemeClr val="tx1"/>
              </a:solidFill>
              <a:latin typeface="Times New Roman" panose="02020603050405020304" pitchFamily="18" charset="0"/>
              <a:cs typeface="Times New Roman" panose="02020603050405020304" pitchFamily="18" charset="0"/>
            </a:endParaRPr>
          </a:p>
          <a:p>
            <a:pPr algn="just"/>
            <a:r>
              <a:rPr lang="uk-UA" b="1" dirty="0" smtClean="0">
                <a:solidFill>
                  <a:schemeClr val="tx1"/>
                </a:solidFill>
                <a:latin typeface="Times New Roman" panose="02020603050405020304" pitchFamily="18" charset="0"/>
                <a:cs typeface="Times New Roman" panose="02020603050405020304" pitchFamily="18" charset="0"/>
              </a:rPr>
              <a:t>2. </a:t>
            </a:r>
            <a:r>
              <a:rPr lang="uk-UA" b="1" dirty="0" smtClean="0">
                <a:solidFill>
                  <a:srgbClr val="C00000"/>
                </a:solidFill>
                <a:latin typeface="Times New Roman" panose="02020603050405020304" pitchFamily="18" charset="0"/>
                <a:cs typeface="Times New Roman" panose="02020603050405020304" pitchFamily="18" charset="0"/>
              </a:rPr>
              <a:t>Наявність усіх підписів працівників </a:t>
            </a:r>
            <a:r>
              <a:rPr lang="uk-UA" b="1" dirty="0" smtClean="0">
                <a:solidFill>
                  <a:schemeClr val="tx1"/>
                </a:solidFill>
                <a:latin typeface="Times New Roman" panose="02020603050405020304" pitchFamily="18" charset="0"/>
                <a:cs typeface="Times New Roman" panose="02020603050405020304" pitchFamily="18" charset="0"/>
              </a:rPr>
              <a:t>в Відомості обліку роботи   залучених працівників.</a:t>
            </a:r>
          </a:p>
          <a:p>
            <a:pPr algn="just"/>
            <a:endParaRPr lang="uk-UA" b="1" dirty="0">
              <a:solidFill>
                <a:schemeClr val="tx1"/>
              </a:solidFill>
              <a:latin typeface="Times New Roman" panose="02020603050405020304" pitchFamily="18" charset="0"/>
              <a:cs typeface="Times New Roman" panose="02020603050405020304" pitchFamily="18" charset="0"/>
            </a:endParaRPr>
          </a:p>
          <a:p>
            <a:pPr algn="just"/>
            <a:r>
              <a:rPr lang="uk-UA" b="1" dirty="0" smtClean="0">
                <a:solidFill>
                  <a:schemeClr val="tx1"/>
                </a:solidFill>
                <a:latin typeface="Times New Roman" panose="02020603050405020304" pitchFamily="18" charset="0"/>
                <a:cs typeface="Times New Roman" panose="02020603050405020304" pitchFamily="18" charset="0"/>
              </a:rPr>
              <a:t>3. У графі </a:t>
            </a:r>
            <a:r>
              <a:rPr lang="uk-UA" b="1" dirty="0" smtClean="0">
                <a:solidFill>
                  <a:srgbClr val="C00000"/>
                </a:solidFill>
                <a:latin typeface="Times New Roman" panose="02020603050405020304" pitchFamily="18" charset="0"/>
                <a:cs typeface="Times New Roman" panose="02020603050405020304" pitchFamily="18" charset="0"/>
              </a:rPr>
              <a:t>«Примітка» </a:t>
            </a:r>
            <a:r>
              <a:rPr lang="uk-UA" b="1" dirty="0" smtClean="0">
                <a:solidFill>
                  <a:schemeClr val="tx1"/>
                </a:solidFill>
                <a:latin typeface="Times New Roman" panose="02020603050405020304" pitchFamily="18" charset="0"/>
                <a:cs typeface="Times New Roman" panose="02020603050405020304" pitchFamily="18" charset="0"/>
              </a:rPr>
              <a:t>у </a:t>
            </a:r>
            <a:r>
              <a:rPr lang="uk-UA" b="1" dirty="0">
                <a:solidFill>
                  <a:schemeClr val="tx1"/>
                </a:solidFill>
                <a:latin typeface="Times New Roman" panose="02020603050405020304" pitchFamily="18" charset="0"/>
                <a:cs typeface="Times New Roman" panose="02020603050405020304" pitchFamily="18" charset="0"/>
              </a:rPr>
              <a:t>Відомості обліку роботи   залучених </a:t>
            </a:r>
            <a:r>
              <a:rPr lang="uk-UA" b="1" dirty="0" smtClean="0">
                <a:solidFill>
                  <a:schemeClr val="tx1"/>
                </a:solidFill>
                <a:latin typeface="Times New Roman" panose="02020603050405020304" pitchFamily="18" charset="0"/>
                <a:cs typeface="Times New Roman" panose="02020603050405020304" pitchFamily="18" charset="0"/>
              </a:rPr>
              <a:t>працівників слово </a:t>
            </a:r>
            <a:r>
              <a:rPr lang="uk-UA" b="1" dirty="0" smtClean="0">
                <a:solidFill>
                  <a:srgbClr val="C00000"/>
                </a:solidFill>
                <a:latin typeface="Times New Roman" panose="02020603050405020304" pitchFamily="18" charset="0"/>
                <a:cs typeface="Times New Roman" panose="02020603050405020304" pitchFamily="18" charset="0"/>
              </a:rPr>
              <a:t>«відмова» </a:t>
            </a:r>
            <a:r>
              <a:rPr lang="uk-UA" b="1" dirty="0" smtClean="0">
                <a:solidFill>
                  <a:schemeClr val="tx1"/>
                </a:solidFill>
                <a:latin typeface="Times New Roman" panose="02020603050405020304" pitchFamily="18" charset="0"/>
                <a:cs typeface="Times New Roman" panose="02020603050405020304" pitchFamily="18" charset="0"/>
              </a:rPr>
              <a:t>означає </a:t>
            </a:r>
            <a:r>
              <a:rPr lang="uk-UA" b="1" dirty="0" smtClean="0">
                <a:solidFill>
                  <a:srgbClr val="C00000"/>
                </a:solidFill>
                <a:latin typeface="Times New Roman" panose="02020603050405020304" pitchFamily="18" charset="0"/>
                <a:cs typeface="Times New Roman" panose="02020603050405020304" pitchFamily="18" charset="0"/>
              </a:rPr>
              <a:t>відмову працівника від оплати. </a:t>
            </a:r>
            <a:r>
              <a:rPr lang="uk-UA" b="1" dirty="0" smtClean="0">
                <a:solidFill>
                  <a:schemeClr val="tx1"/>
                </a:solidFill>
                <a:latin typeface="Times New Roman" panose="02020603050405020304" pitchFamily="18" charset="0"/>
                <a:cs typeface="Times New Roman" panose="02020603050405020304" pitchFamily="18" charset="0"/>
              </a:rPr>
              <a:t>Також у цій графі можна виправити персональні дані або посаду в пункті тестування.</a:t>
            </a:r>
          </a:p>
          <a:p>
            <a:pPr algn="just"/>
            <a:endParaRPr lang="uk-UA" b="1" dirty="0">
              <a:solidFill>
                <a:schemeClr val="tx1"/>
              </a:solidFill>
              <a:latin typeface="Times New Roman" panose="02020603050405020304" pitchFamily="18" charset="0"/>
              <a:cs typeface="Times New Roman" panose="02020603050405020304" pitchFamily="18" charset="0"/>
            </a:endParaRPr>
          </a:p>
          <a:p>
            <a:pPr algn="just"/>
            <a:r>
              <a:rPr lang="uk-UA" b="1" dirty="0" smtClean="0">
                <a:solidFill>
                  <a:schemeClr val="tx1"/>
                </a:solidFill>
                <a:latin typeface="Times New Roman" panose="02020603050405020304" pitchFamily="18" charset="0"/>
                <a:cs typeface="Times New Roman" panose="02020603050405020304" pitchFamily="18" charset="0"/>
              </a:rPr>
              <a:t>4. Виплата винагороди здійснюється </a:t>
            </a:r>
            <a:r>
              <a:rPr lang="uk-UA" b="1" dirty="0" smtClean="0">
                <a:solidFill>
                  <a:srgbClr val="C00000"/>
                </a:solidFill>
                <a:latin typeface="Times New Roman" panose="02020603050405020304" pitchFamily="18" charset="0"/>
                <a:cs typeface="Times New Roman" panose="02020603050405020304" pitchFamily="18" charset="0"/>
              </a:rPr>
              <a:t>ВИКЛЮЧНО</a:t>
            </a:r>
            <a:r>
              <a:rPr lang="uk-UA" b="1" dirty="0" smtClean="0">
                <a:solidFill>
                  <a:schemeClr val="tx1"/>
                </a:solidFill>
                <a:latin typeface="Times New Roman" panose="02020603050405020304" pitchFamily="18" charset="0"/>
                <a:cs typeface="Times New Roman" panose="02020603050405020304" pitchFamily="18" charset="0"/>
              </a:rPr>
              <a:t> через банківську систему </a:t>
            </a:r>
            <a:r>
              <a:rPr lang="uk-UA" b="1" dirty="0" smtClean="0">
                <a:solidFill>
                  <a:srgbClr val="C00000"/>
                </a:solidFill>
                <a:latin typeface="Times New Roman" panose="02020603050405020304" pitchFamily="18" charset="0"/>
                <a:cs typeface="Times New Roman" panose="02020603050405020304" pitchFamily="18" charset="0"/>
              </a:rPr>
              <a:t>ПРИВАТБАНК. </a:t>
            </a:r>
            <a:r>
              <a:rPr lang="uk-UA" b="1" dirty="0" smtClean="0">
                <a:solidFill>
                  <a:schemeClr val="tx1"/>
                </a:solidFill>
                <a:latin typeface="Times New Roman" panose="02020603050405020304" pitchFamily="18" charset="0"/>
                <a:cs typeface="Times New Roman" panose="02020603050405020304" pitchFamily="18" charset="0"/>
              </a:rPr>
              <a:t>Для цього потрібно оформити в будь якому відділенні банку картку для виплат і</a:t>
            </a:r>
            <a:r>
              <a:rPr lang="en-US" b="1" dirty="0" smtClean="0">
                <a:solidFill>
                  <a:schemeClr val="tx1"/>
                </a:solidFill>
                <a:latin typeface="Times New Roman" panose="02020603050405020304" pitchFamily="18" charset="0"/>
                <a:cs typeface="Times New Roman" panose="02020603050405020304" pitchFamily="18" charset="0"/>
              </a:rPr>
              <a:t> </a:t>
            </a:r>
            <a:r>
              <a:rPr lang="uk-UA" b="1" dirty="0" smtClean="0">
                <a:solidFill>
                  <a:schemeClr val="tx1"/>
                </a:solidFill>
                <a:latin typeface="Times New Roman" panose="02020603050405020304" pitchFamily="18" charset="0"/>
                <a:cs typeface="Times New Roman" panose="02020603050405020304" pitchFamily="18" charset="0"/>
              </a:rPr>
              <a:t>прив'язати її до ХРЦОЯ за кодом ЄДРПОУ </a:t>
            </a:r>
            <a:r>
              <a:rPr lang="uk-UA" sz="2800" b="1" dirty="0" smtClean="0">
                <a:solidFill>
                  <a:srgbClr val="C00000"/>
                </a:solidFill>
                <a:latin typeface="Times New Roman" panose="02020603050405020304" pitchFamily="18" charset="0"/>
                <a:cs typeface="Times New Roman" panose="02020603050405020304" pitchFamily="18" charset="0"/>
              </a:rPr>
              <a:t>39458040.</a:t>
            </a:r>
            <a:endParaRPr lang="uk-UA"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2767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8544" y="1"/>
            <a:ext cx="10613456" cy="962525"/>
          </a:xfrm>
          <a:solidFill>
            <a:srgbClr val="D1F0C8"/>
          </a:solidFill>
        </p:spPr>
        <p:txBody>
          <a:bodyPr>
            <a:normAutofit/>
          </a:bodyPr>
          <a:lstStyle/>
          <a:p>
            <a:pPr algn="ctr"/>
            <a:r>
              <a:rPr lang="uk-UA" sz="2000" b="1" dirty="0" smtClean="0">
                <a:solidFill>
                  <a:srgbClr val="C00000"/>
                </a:solidFill>
                <a:latin typeface="Times New Roman" panose="02020603050405020304" pitchFamily="18" charset="0"/>
                <a:cs typeface="Times New Roman" panose="02020603050405020304" pitchFamily="18" charset="0"/>
              </a:rPr>
              <a:t>ПІД ЧАС ДОПУСКУ УЧАСНИКІВ ЗОВНІШНЬОГО НЕЗАЛЕЖНОГО ОЦІНЮВАННЯ ДО ПУНКТУ ПРОВЕДЕННЯ ЗОВНІШНЬОГО НЕЗАЛЕЖНОГО ОЦІНЮВАННЯ (ЗНО)</a:t>
            </a:r>
            <a:endParaRPr lang="ru-RU" sz="2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2125255689"/>
              </p:ext>
            </p:extLst>
          </p:nvPr>
        </p:nvGraphicFramePr>
        <p:xfrm>
          <a:off x="214964" y="1337913"/>
          <a:ext cx="11762072" cy="4541520"/>
        </p:xfrm>
        <a:graphic>
          <a:graphicData uri="http://schemas.openxmlformats.org/drawingml/2006/table">
            <a:tbl>
              <a:tblPr firstRow="1" bandRow="1">
                <a:tableStyleId>{5C22544A-7EE6-4342-B048-85BDC9FD1C3A}</a:tableStyleId>
              </a:tblPr>
              <a:tblGrid>
                <a:gridCol w="515605">
                  <a:extLst>
                    <a:ext uri="{9D8B030D-6E8A-4147-A177-3AD203B41FA5}">
                      <a16:colId xmlns:a16="http://schemas.microsoft.com/office/drawing/2014/main" xmlns="" val="1832353631"/>
                    </a:ext>
                  </a:extLst>
                </a:gridCol>
                <a:gridCol w="5388268">
                  <a:extLst>
                    <a:ext uri="{9D8B030D-6E8A-4147-A177-3AD203B41FA5}">
                      <a16:colId xmlns:a16="http://schemas.microsoft.com/office/drawing/2014/main" xmlns="" val="2646411958"/>
                    </a:ext>
                  </a:extLst>
                </a:gridCol>
                <a:gridCol w="5858199">
                  <a:extLst>
                    <a:ext uri="{9D8B030D-6E8A-4147-A177-3AD203B41FA5}">
                      <a16:colId xmlns:a16="http://schemas.microsoft.com/office/drawing/2014/main" xmlns="" val="2219755183"/>
                    </a:ext>
                  </a:extLst>
                </a:gridCol>
              </a:tblGrid>
              <a:tr h="492768">
                <a:tc>
                  <a:txBody>
                    <a:bodyPr/>
                    <a:lstStyle/>
                    <a:p>
                      <a:r>
                        <a:rPr lang="uk-UA"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СИТУАЦІЯ</a:t>
                      </a:r>
                      <a:endPar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СПОСІБ ВИРІШЕННЯ НЕСТАНДАРТНОЇ СИТУАЦІЇ</a:t>
                      </a:r>
                      <a:endParaRPr lang="ru-RU"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2847255679"/>
                  </a:ext>
                </a:extLst>
              </a:tr>
              <a:tr h="1791175">
                <a:tc>
                  <a:txBody>
                    <a:bodyPr/>
                    <a:lstStyle/>
                    <a:p>
                      <a:pPr algn="ct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Виявлено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розбіжності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(один</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або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кілька</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символів</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в</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особистих</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даних</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зазначених</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у</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Сертифікаті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та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документі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на</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підставі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якого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здійснено</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реєстрацію</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іншому</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документі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що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посвідчує</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особу).</a:t>
                      </a:r>
                      <a:r>
                        <a:rPr lang="ru-RU"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endParaRPr lang="ru-RU" sz="2000" b="1" dirty="0">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Учасника</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rgbClr val="C00000"/>
                          </a:solidFill>
                          <a:effectLst/>
                          <a:latin typeface="Times New Roman" panose="02020603050405020304" pitchFamily="18" charset="0"/>
                          <a:ea typeface="+mn-ea"/>
                          <a:cs typeface="Times New Roman" panose="02020603050405020304" pitchFamily="18" charset="0"/>
                        </a:rPr>
                        <a:t>допустити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до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проходження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Порадити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учаснику</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звернутися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після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проходження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до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регіонального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центру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щодо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усунення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виявлених</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розбіжностей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026697980"/>
                  </a:ext>
                </a:extLst>
              </a:tr>
              <a:tr h="492768">
                <a:tc>
                  <a:txBody>
                    <a:bodyPr/>
                    <a:lstStyle/>
                    <a:p>
                      <a:pPr algn="ct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Під</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час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ідентифікації</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учасника</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шляхом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порівняння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його</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зовнішності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з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фотокарткою</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наклеєною</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в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Сертифікаті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неможливо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встановити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чи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цей</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документ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дійсно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належить</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пред’явнику</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uk-UA" sz="2000" b="1" dirty="0" smtClean="0">
                          <a:latin typeface="Times New Roman" panose="02020603050405020304" pitchFamily="18" charset="0"/>
                          <a:cs typeface="Times New Roman" panose="02020603050405020304" pitchFamily="18" charset="0"/>
                        </a:rPr>
                        <a:t>Звернутися до регіонального центру.</a:t>
                      </a:r>
                      <a:endParaRPr lang="ru-RU"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3300951492"/>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0"/>
            <a:ext cx="1578542" cy="962526"/>
          </a:xfrm>
          <a:prstGeom prst="rect">
            <a:avLst/>
          </a:prstGeom>
          <a:solidFill>
            <a:srgbClr val="D1F0C8"/>
          </a:solidFill>
        </p:spPr>
      </p:pic>
    </p:spTree>
    <p:extLst>
      <p:ext uri="{BB962C8B-B14F-4D97-AF65-F5344CB8AC3E}">
        <p14:creationId xmlns:p14="http://schemas.microsoft.com/office/powerpoint/2010/main" xmlns="" val="250524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4539" y="1"/>
            <a:ext cx="10767461" cy="702644"/>
          </a:xfrm>
          <a:solidFill>
            <a:srgbClr val="D1F0C8"/>
          </a:solidFill>
        </p:spPr>
        <p:txBody>
          <a:bodyPr>
            <a:normAutofit/>
          </a:bodyPr>
          <a:lstStyle/>
          <a:p>
            <a:pPr algn="ctr"/>
            <a:r>
              <a:rPr lang="uk-UA" sz="2400" b="1" dirty="0" smtClean="0">
                <a:solidFill>
                  <a:srgbClr val="C00000"/>
                </a:solidFill>
                <a:latin typeface="Times New Roman" panose="02020603050405020304" pitchFamily="18" charset="0"/>
                <a:cs typeface="Times New Roman" panose="02020603050405020304" pitchFamily="18" charset="0"/>
              </a:rPr>
              <a:t>ПІД ЧАС ПРОВЕДЕННЯ ЗОВНІШНЬОГО ОЦІЮВАННЯ В АУДИТОРІЯХ</a:t>
            </a:r>
            <a:endParaRPr lang="ru-RU"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58866964"/>
              </p:ext>
            </p:extLst>
          </p:nvPr>
        </p:nvGraphicFramePr>
        <p:xfrm>
          <a:off x="152400" y="779647"/>
          <a:ext cx="11887200" cy="5974080"/>
        </p:xfrm>
        <a:graphic>
          <a:graphicData uri="http://schemas.openxmlformats.org/drawingml/2006/table">
            <a:tbl>
              <a:tblPr firstRow="1" bandRow="1">
                <a:tableStyleId>{5C22544A-7EE6-4342-B048-85BDC9FD1C3A}</a:tableStyleId>
              </a:tblPr>
              <a:tblGrid>
                <a:gridCol w="520460">
                  <a:extLst>
                    <a:ext uri="{9D8B030D-6E8A-4147-A177-3AD203B41FA5}">
                      <a16:colId xmlns:a16="http://schemas.microsoft.com/office/drawing/2014/main" xmlns="" val="1455952552"/>
                    </a:ext>
                  </a:extLst>
                </a:gridCol>
                <a:gridCol w="4031087">
                  <a:extLst>
                    <a:ext uri="{9D8B030D-6E8A-4147-A177-3AD203B41FA5}">
                      <a16:colId xmlns:a16="http://schemas.microsoft.com/office/drawing/2014/main" xmlns="" val="1467167633"/>
                    </a:ext>
                  </a:extLst>
                </a:gridCol>
                <a:gridCol w="7335653">
                  <a:extLst>
                    <a:ext uri="{9D8B030D-6E8A-4147-A177-3AD203B41FA5}">
                      <a16:colId xmlns:a16="http://schemas.microsoft.com/office/drawing/2014/main" xmlns="" val="336190502"/>
                    </a:ext>
                  </a:extLst>
                </a:gridCol>
              </a:tblGrid>
              <a:tr h="2785881">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9</a:t>
                      </a: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tc>
                  <a:txBody>
                    <a:bodyPr/>
                    <a:lstStyle/>
                    <a:p>
                      <a:r>
                        <a:rPr lang="uk-UA" sz="2000" dirty="0" smtClean="0">
                          <a:solidFill>
                            <a:schemeClr val="tx1"/>
                          </a:solidFill>
                          <a:latin typeface="Times New Roman" panose="02020603050405020304" pitchFamily="18" charset="0"/>
                          <a:cs typeface="Times New Roman" panose="02020603050405020304" pitchFamily="18" charset="0"/>
                        </a:rPr>
                        <a:t>До</a:t>
                      </a:r>
                      <a:r>
                        <a:rPr lang="uk-UA" sz="2000" baseline="0" dirty="0" smtClean="0">
                          <a:solidFill>
                            <a:schemeClr val="tx1"/>
                          </a:solidFill>
                          <a:latin typeface="Times New Roman" panose="02020603050405020304" pitchFamily="18" charset="0"/>
                          <a:cs typeface="Times New Roman" panose="02020603050405020304" pitchFamily="18" charset="0"/>
                        </a:rPr>
                        <a:t> аудиторії для проходження ЗНО не з</a:t>
                      </a:r>
                      <a:r>
                        <a:rPr lang="en-US" sz="2000" baseline="0" dirty="0" smtClean="0">
                          <a:solidFill>
                            <a:schemeClr val="tx1"/>
                          </a:solidFill>
                          <a:latin typeface="Times New Roman" panose="02020603050405020304" pitchFamily="18" charset="0"/>
                          <a:cs typeface="Times New Roman" panose="02020603050405020304" pitchFamily="18" charset="0"/>
                        </a:rPr>
                        <a:t>’</a:t>
                      </a:r>
                      <a:r>
                        <a:rPr lang="uk-UA" sz="2000" baseline="0" dirty="0" smtClean="0">
                          <a:solidFill>
                            <a:schemeClr val="tx1"/>
                          </a:solidFill>
                          <a:latin typeface="Times New Roman" panose="02020603050405020304" pitchFamily="18" charset="0"/>
                          <a:cs typeface="Times New Roman" panose="02020603050405020304" pitchFamily="18" charset="0"/>
                        </a:rPr>
                        <a:t>явився жоден учасник.</a:t>
                      </a:r>
                      <a:endParaRPr lang="ru-RU" sz="2000"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40000"/>
                        <a:lumOff val="60000"/>
                      </a:schemeClr>
                    </a:solidFill>
                  </a:tcPr>
                </a:tc>
                <a:tc>
                  <a:txBody>
                    <a:bodyPr/>
                    <a:lstStyle/>
                    <a:p>
                      <a:r>
                        <a:rPr lang="uk-UA" sz="2000" dirty="0" smtClean="0">
                          <a:solidFill>
                            <a:schemeClr val="tx1"/>
                          </a:solidFill>
                          <a:latin typeface="Times New Roman" panose="02020603050405020304" pitchFamily="18" charset="0"/>
                          <a:cs typeface="Times New Roman" panose="02020603050405020304" pitchFamily="18" charset="0"/>
                        </a:rPr>
                        <a:t>Аудиторний пакет не відкривати. Інструктори в присутності</a:t>
                      </a:r>
                      <a:r>
                        <a:rPr lang="uk-UA" sz="2000" baseline="0" dirty="0" smtClean="0">
                          <a:solidFill>
                            <a:schemeClr val="tx1"/>
                          </a:solidFill>
                          <a:latin typeface="Times New Roman" panose="02020603050405020304" pitchFamily="18" charset="0"/>
                          <a:cs typeface="Times New Roman" panose="02020603050405020304" pitchFamily="18" charset="0"/>
                        </a:rPr>
                        <a:t> відповідального за пункт ЗНО заповнюють аудиторний протокол. Ситуацію, що склалася, описати на зворотному боці </a:t>
                      </a:r>
                      <a:r>
                        <a:rPr lang="uk-UA" sz="2000" i="1" baseline="0" dirty="0" smtClean="0">
                          <a:solidFill>
                            <a:schemeClr val="tx1"/>
                          </a:solidFill>
                          <a:latin typeface="Times New Roman" panose="02020603050405020304" pitchFamily="18" charset="0"/>
                          <a:cs typeface="Times New Roman" panose="02020603050405020304" pitchFamily="18" charset="0"/>
                        </a:rPr>
                        <a:t>Аудиторного протоколу </a:t>
                      </a:r>
                      <a:r>
                        <a:rPr lang="uk-UA" sz="2000" baseline="0" dirty="0" smtClean="0">
                          <a:solidFill>
                            <a:schemeClr val="tx1"/>
                          </a:solidFill>
                          <a:latin typeface="Times New Roman" panose="02020603050405020304" pitchFamily="18" charset="0"/>
                          <a:cs typeface="Times New Roman" panose="02020603050405020304" pitchFamily="18" charset="0"/>
                        </a:rPr>
                        <a:t>та в </a:t>
                      </a:r>
                      <a:r>
                        <a:rPr lang="uk-UA" sz="2000" i="1" baseline="0" dirty="0" smtClean="0">
                          <a:solidFill>
                            <a:schemeClr val="tx1"/>
                          </a:solidFill>
                          <a:latin typeface="Times New Roman" panose="02020603050405020304" pitchFamily="18" charset="0"/>
                          <a:cs typeface="Times New Roman" panose="02020603050405020304" pitchFamily="18" charset="0"/>
                        </a:rPr>
                        <a:t>Карті спостереження.</a:t>
                      </a:r>
                    </a:p>
                    <a:p>
                      <a:r>
                        <a:rPr lang="uk-UA" sz="2000" baseline="0" dirty="0" smtClean="0">
                          <a:solidFill>
                            <a:schemeClr val="tx1"/>
                          </a:solidFill>
                          <a:latin typeface="Times New Roman" panose="02020603050405020304" pitchFamily="18" charset="0"/>
                          <a:cs typeface="Times New Roman" panose="02020603050405020304" pitchFamily="18" charset="0"/>
                        </a:rPr>
                        <a:t>Аудиторний протокол укласти до паперового конверта, у місцях заклеювання якого поставити відбиток номерної</a:t>
                      </a:r>
                    </a:p>
                    <a:p>
                      <a:r>
                        <a:rPr lang="uk-UA" sz="2000" baseline="0" dirty="0" smtClean="0">
                          <a:solidFill>
                            <a:schemeClr val="tx1"/>
                          </a:solidFill>
                          <a:latin typeface="Times New Roman" panose="02020603050405020304" pitchFamily="18" charset="0"/>
                          <a:cs typeface="Times New Roman" panose="02020603050405020304" pitchFamily="18" charset="0"/>
                        </a:rPr>
                        <a:t> печатки Українського центру оцінювання якості освіти та разом з іншими матеріалами помістити до контейнера для відправлення до пункту обробки. </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3072352794"/>
                  </a:ext>
                </a:extLst>
              </a:tr>
              <a:tr h="3085438">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10</a:t>
                      </a: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tc>
                  <a:txBody>
                    <a:bodyPr/>
                    <a:lstStyle/>
                    <a:p>
                      <a:r>
                        <a:rPr lang="uk-UA" sz="2000" b="1" dirty="0" smtClean="0">
                          <a:latin typeface="Times New Roman" panose="02020603050405020304" pitchFamily="18" charset="0"/>
                          <a:cs typeface="Times New Roman" panose="02020603050405020304" pitchFamily="18" charset="0"/>
                        </a:rPr>
                        <a:t>Кількість</a:t>
                      </a:r>
                      <a:r>
                        <a:rPr lang="uk-UA" sz="2000" b="1" baseline="0" dirty="0" smtClean="0">
                          <a:latin typeface="Times New Roman" panose="02020603050405020304" pitchFamily="18" charset="0"/>
                          <a:cs typeface="Times New Roman" panose="02020603050405020304" pitchFamily="18" charset="0"/>
                        </a:rPr>
                        <a:t> бланків відповідей в аудиторному пакеті менша ніж має  бути.</a:t>
                      </a:r>
                      <a:endParaRPr lang="ru-RU" sz="2000" b="1" dirty="0">
                        <a:latin typeface="Times New Roman" panose="02020603050405020304" pitchFamily="18" charset="0"/>
                        <a:cs typeface="Times New Roman" panose="02020603050405020304" pitchFamily="18" charset="0"/>
                      </a:endParaRPr>
                    </a:p>
                  </a:txBody>
                  <a:tcPr anchor="ctr">
                    <a:solidFill>
                      <a:schemeClr val="accent6">
                        <a:lumMod val="40000"/>
                        <a:lumOff val="60000"/>
                      </a:schemeClr>
                    </a:solidFill>
                  </a:tcPr>
                </a:tc>
                <a:tc>
                  <a:txBody>
                    <a:bodyPr/>
                    <a:lstStyle/>
                    <a:p>
                      <a:pPr marL="342900" indent="-342900">
                        <a:buFont typeface="Wingdings" panose="05000000000000000000" pitchFamily="2" charset="2"/>
                        <a:buChar char="q"/>
                      </a:pPr>
                      <a:r>
                        <a:rPr lang="uk-UA" sz="2000" b="1" dirty="0" smtClean="0">
                          <a:latin typeface="Times New Roman" panose="02020603050405020304" pitchFamily="18" charset="0"/>
                          <a:cs typeface="Times New Roman" panose="02020603050405020304" pitchFamily="18" charset="0"/>
                        </a:rPr>
                        <a:t>Якщо в аудиторії бланків відповідей вистачає учасникам,</a:t>
                      </a:r>
                      <a:r>
                        <a:rPr lang="uk-UA" sz="2000" b="1" baseline="0" dirty="0" smtClean="0">
                          <a:latin typeface="Times New Roman" panose="02020603050405020304" pitchFamily="18" charset="0"/>
                          <a:cs typeface="Times New Roman" panose="02020603050405020304" pitchFamily="18" charset="0"/>
                        </a:rPr>
                        <a:t> </a:t>
                      </a:r>
                      <a:r>
                        <a:rPr lang="uk-UA" sz="2000" b="1" i="1" baseline="0" dirty="0" smtClean="0">
                          <a:latin typeface="Times New Roman" panose="02020603050405020304" pitchFamily="18" charset="0"/>
                          <a:cs typeface="Times New Roman" panose="02020603050405020304" pitchFamily="18" charset="0"/>
                        </a:rPr>
                        <a:t>старший інструктор </a:t>
                      </a:r>
                      <a:r>
                        <a:rPr lang="uk-UA" sz="2000" b="1" baseline="0" dirty="0" smtClean="0">
                          <a:latin typeface="Times New Roman" panose="02020603050405020304" pitchFamily="18" charset="0"/>
                          <a:cs typeface="Times New Roman" panose="02020603050405020304" pitchFamily="18" charset="0"/>
                        </a:rPr>
                        <a:t>робить запис в </a:t>
                      </a:r>
                      <a:r>
                        <a:rPr lang="uk-UA" sz="2000" b="1" i="1" baseline="0" dirty="0" smtClean="0">
                          <a:latin typeface="Times New Roman" panose="02020603050405020304" pitchFamily="18" charset="0"/>
                          <a:cs typeface="Times New Roman" panose="02020603050405020304" pitchFamily="18" charset="0"/>
                        </a:rPr>
                        <a:t>Аудиторному протоколі</a:t>
                      </a:r>
                      <a:r>
                        <a:rPr lang="uk-UA" sz="2000" b="1" baseline="0" dirty="0" smtClean="0">
                          <a:latin typeface="Times New Roman" panose="02020603050405020304" pitchFamily="18" charset="0"/>
                          <a:cs typeface="Times New Roman" panose="02020603050405020304" pitchFamily="18" charset="0"/>
                        </a:rPr>
                        <a:t> і повідомляє про це відповідальному за пункт ЗНО.</a:t>
                      </a:r>
                    </a:p>
                    <a:p>
                      <a:pPr marL="342900" indent="-342900">
                        <a:buFont typeface="Wingdings" panose="05000000000000000000" pitchFamily="2" charset="2"/>
                        <a:buChar char="q"/>
                      </a:pPr>
                      <a:r>
                        <a:rPr lang="uk-UA" sz="2000" b="1" baseline="0" dirty="0" smtClean="0">
                          <a:latin typeface="Times New Roman" panose="02020603050405020304" pitchFamily="18" charset="0"/>
                          <a:cs typeface="Times New Roman" panose="02020603050405020304" pitchFamily="18" charset="0"/>
                        </a:rPr>
                        <a:t>Якщо бланків відповідей не вистачає всім учасникам, старший інструктор повідомляє про це відповідального за пункт ЗНО. Відповідальний за пункт ЗНО видає невикористовуваний бланк відповідей, узятий з іншої аудиторії. Цей факт необхідно зафіксувати в </a:t>
                      </a:r>
                      <a:r>
                        <a:rPr lang="uk-UA" sz="2000" b="1" i="1" baseline="0" dirty="0" smtClean="0">
                          <a:latin typeface="Times New Roman" panose="02020603050405020304" pitchFamily="18" charset="0"/>
                          <a:cs typeface="Times New Roman" panose="02020603050405020304" pitchFamily="18" charset="0"/>
                        </a:rPr>
                        <a:t>Карті спостереження й Аудиторних протоколах </a:t>
                      </a:r>
                      <a:r>
                        <a:rPr lang="uk-UA" sz="2000" b="1" baseline="0" dirty="0" smtClean="0">
                          <a:latin typeface="Times New Roman" panose="02020603050405020304" pitchFamily="18" charset="0"/>
                          <a:cs typeface="Times New Roman" panose="02020603050405020304" pitchFamily="18" charset="0"/>
                        </a:rPr>
                        <a:t>обох аудиторій. </a:t>
                      </a:r>
                      <a:endParaRPr lang="ru-RU"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834320283"/>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1"/>
            <a:ext cx="1424537" cy="702644"/>
          </a:xfrm>
          <a:prstGeom prst="rect">
            <a:avLst/>
          </a:prstGeom>
          <a:solidFill>
            <a:srgbClr val="D1F0C8"/>
          </a:solidFill>
        </p:spPr>
      </p:pic>
    </p:spTree>
    <p:extLst>
      <p:ext uri="{BB962C8B-B14F-4D97-AF65-F5344CB8AC3E}">
        <p14:creationId xmlns:p14="http://schemas.microsoft.com/office/powerpoint/2010/main" xmlns="" val="234262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4539" y="1"/>
            <a:ext cx="10767461" cy="702644"/>
          </a:xfrm>
          <a:solidFill>
            <a:srgbClr val="D1F0C8"/>
          </a:solidFill>
        </p:spPr>
        <p:txBody>
          <a:bodyPr>
            <a:normAutofit/>
          </a:bodyPr>
          <a:lstStyle/>
          <a:p>
            <a:pPr algn="ctr"/>
            <a:r>
              <a:rPr lang="uk-UA"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 ЧАС ПРОВЕДЕННЯ ЗОВНІШНЬОГО ОЦІЮВАННЯ В АУДИТОРІЯХ</a:t>
            </a:r>
            <a:endParaRPr lang="ru-RU"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3857663276"/>
              </p:ext>
            </p:extLst>
          </p:nvPr>
        </p:nvGraphicFramePr>
        <p:xfrm>
          <a:off x="152400" y="779647"/>
          <a:ext cx="11887200" cy="5871319"/>
        </p:xfrm>
        <a:graphic>
          <a:graphicData uri="http://schemas.openxmlformats.org/drawingml/2006/table">
            <a:tbl>
              <a:tblPr firstRow="1" bandRow="1">
                <a:tableStyleId>{5C22544A-7EE6-4342-B048-85BDC9FD1C3A}</a:tableStyleId>
              </a:tblPr>
              <a:tblGrid>
                <a:gridCol w="520460">
                  <a:extLst>
                    <a:ext uri="{9D8B030D-6E8A-4147-A177-3AD203B41FA5}">
                      <a16:colId xmlns:a16="http://schemas.microsoft.com/office/drawing/2014/main" xmlns="" val="1455952552"/>
                    </a:ext>
                  </a:extLst>
                </a:gridCol>
                <a:gridCol w="4031087">
                  <a:extLst>
                    <a:ext uri="{9D8B030D-6E8A-4147-A177-3AD203B41FA5}">
                      <a16:colId xmlns:a16="http://schemas.microsoft.com/office/drawing/2014/main" xmlns="" val="1467167633"/>
                    </a:ext>
                  </a:extLst>
                </a:gridCol>
                <a:gridCol w="7335653">
                  <a:extLst>
                    <a:ext uri="{9D8B030D-6E8A-4147-A177-3AD203B41FA5}">
                      <a16:colId xmlns:a16="http://schemas.microsoft.com/office/drawing/2014/main" xmlns="" val="336190502"/>
                    </a:ext>
                  </a:extLst>
                </a:gridCol>
              </a:tblGrid>
              <a:tr h="2785881">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11</a:t>
                      </a: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tc>
                  <a:txBody>
                    <a:bodyPr/>
                    <a:lstStyle/>
                    <a:p>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До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аудиторії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для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проходження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з’явилися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один,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або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два,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або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три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40000"/>
                        <a:lumOff val="60000"/>
                      </a:schemeClr>
                    </a:solidFill>
                  </a:tcPr>
                </a:tc>
                <a:tc>
                  <a:txBody>
                    <a:bodyPr/>
                    <a:lstStyle/>
                    <a:p>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залишаються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в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аудиторії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до</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завершення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виконання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сертифікаційної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роботи</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останнім</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із</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них. Пакет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із</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матеріалами</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оцінювання</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заклеїти</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в</a:t>
                      </a:r>
                      <a:r>
                        <a:rPr lang="ru-RU" sz="20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присутності</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інструкторів</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та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учасника</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ів</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цієї</a:t>
                      </a:r>
                      <a: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tx1"/>
                          </a:solidFill>
                          <a:effectLst/>
                          <a:latin typeface="Times New Roman" panose="02020603050405020304" pitchFamily="18" charset="0"/>
                          <a:ea typeface="+mn-ea"/>
                          <a:cs typeface="Times New Roman" panose="02020603050405020304" pitchFamily="18" charset="0"/>
                        </a:rPr>
                        <a:t>аудиторії</a:t>
                      </a:r>
                      <a:r>
                        <a:rPr lang="ru-RU" sz="2000" b="1" dirty="0" smtClean="0">
                          <a:solidFill>
                            <a:schemeClr val="tx1"/>
                          </a:solidFill>
                          <a:latin typeface="Times New Roman" panose="02020603050405020304" pitchFamily="18" charset="0"/>
                          <a:cs typeface="Times New Roman" panose="02020603050405020304" pitchFamily="18" charset="0"/>
                        </a:rPr>
                        <a:t> </a:t>
                      </a:r>
                      <a:br>
                        <a:rPr lang="ru-RU" sz="2000" b="1" dirty="0" smtClean="0">
                          <a:solidFill>
                            <a:schemeClr val="tx1"/>
                          </a:solidFill>
                          <a:latin typeface="Times New Roman" panose="02020603050405020304" pitchFamily="18" charset="0"/>
                          <a:cs typeface="Times New Roman" panose="02020603050405020304" pitchFamily="18" charset="0"/>
                        </a:rPr>
                      </a:b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xmlns="" val="3072352794"/>
                  </a:ext>
                </a:extLst>
              </a:tr>
              <a:tr h="3085438">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12</a:t>
                      </a:r>
                      <a:endParaRPr lang="ru-RU"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60000"/>
                        <a:lumOff val="40000"/>
                      </a:schemeClr>
                    </a:solidFill>
                  </a:tcPr>
                </a:tc>
                <a:tc>
                  <a:txBody>
                    <a:bodyPr/>
                    <a:lstStyle/>
                    <a:p>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має</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пристрій</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медичного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призначення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про</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який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не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повідомив</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раніше</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a:txBody>
                  <a:tcPr anchor="ctr">
                    <a:solidFill>
                      <a:schemeClr val="accent6">
                        <a:lumMod val="40000"/>
                        <a:lumOff val="60000"/>
                      </a:schemeClr>
                    </a:solidFill>
                  </a:tcPr>
                </a:tc>
                <a:tc>
                  <a:txBody>
                    <a:bodyPr/>
                    <a:lstStyle/>
                    <a:p>
                      <a:pPr marL="0" indent="0">
                        <a:buFont typeface="Wingdings" panose="05000000000000000000" pitchFamily="2" charset="2"/>
                        <a:buNone/>
                      </a:pP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Про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це</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слід</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інформувати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відповідального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за</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пункт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проведення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зовнішнього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оцінювання</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далі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відповідальний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за пункт ЗНО) та</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уповноважену</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особу.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Ситуацію</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що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склалася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описати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в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Карті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спостереження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й Аудиторному</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протоколі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xmlns="" val="2834320283"/>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1"/>
            <a:ext cx="1424537" cy="702644"/>
          </a:xfrm>
          <a:prstGeom prst="rect">
            <a:avLst/>
          </a:prstGeom>
          <a:solidFill>
            <a:srgbClr val="D1F0C8"/>
          </a:solidFill>
        </p:spPr>
      </p:pic>
    </p:spTree>
    <p:extLst>
      <p:ext uri="{BB962C8B-B14F-4D97-AF65-F5344CB8AC3E}">
        <p14:creationId xmlns:p14="http://schemas.microsoft.com/office/powerpoint/2010/main" xmlns="" val="126821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048" y="0"/>
            <a:ext cx="9817769" cy="762000"/>
          </a:xfrm>
          <a:solidFill>
            <a:srgbClr val="D1F0C8"/>
          </a:solidFill>
        </p:spPr>
        <p:txBody>
          <a:bodyPr>
            <a:normAutofit/>
          </a:bodyPr>
          <a:lstStyle/>
          <a:p>
            <a:pPr algn="ctr"/>
            <a:r>
              <a:rPr lang="uk-UA" sz="2000" b="1" dirty="0" smtClean="0">
                <a:solidFill>
                  <a:srgbClr val="C00000"/>
                </a:solidFill>
                <a:latin typeface="Times New Roman" panose="02020603050405020304" pitchFamily="18" charset="0"/>
                <a:cs typeface="Times New Roman" panose="02020603050405020304" pitchFamily="18" charset="0"/>
              </a:rPr>
              <a:t>ПІД ЧАС ПРОВЕДЕННЯ ЗОВНІШНЬОГО НЕЗАЛЕЖНОГО ОЦІНЮВАННЯ</a:t>
            </a:r>
            <a:endParaRPr lang="ru-RU" sz="2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xmlns="" val="3548183943"/>
              </p:ext>
            </p:extLst>
          </p:nvPr>
        </p:nvGraphicFramePr>
        <p:xfrm>
          <a:off x="314960" y="995681"/>
          <a:ext cx="11612879" cy="5445760"/>
        </p:xfrm>
        <a:graphic>
          <a:graphicData uri="http://schemas.openxmlformats.org/drawingml/2006/table">
            <a:tbl>
              <a:tblPr firstRow="1" bandRow="1">
                <a:tableStyleId>{5C22544A-7EE6-4342-B048-85BDC9FD1C3A}</a:tableStyleId>
              </a:tblPr>
              <a:tblGrid>
                <a:gridCol w="509065">
                  <a:extLst>
                    <a:ext uri="{9D8B030D-6E8A-4147-A177-3AD203B41FA5}">
                      <a16:colId xmlns:a16="http://schemas.microsoft.com/office/drawing/2014/main" xmlns="" val="1832353631"/>
                    </a:ext>
                  </a:extLst>
                </a:gridCol>
                <a:gridCol w="5319922">
                  <a:extLst>
                    <a:ext uri="{9D8B030D-6E8A-4147-A177-3AD203B41FA5}">
                      <a16:colId xmlns:a16="http://schemas.microsoft.com/office/drawing/2014/main" xmlns="" val="2646411958"/>
                    </a:ext>
                  </a:extLst>
                </a:gridCol>
                <a:gridCol w="5783892">
                  <a:extLst>
                    <a:ext uri="{9D8B030D-6E8A-4147-A177-3AD203B41FA5}">
                      <a16:colId xmlns:a16="http://schemas.microsoft.com/office/drawing/2014/main" xmlns="" val="2219755183"/>
                    </a:ext>
                  </a:extLst>
                </a:gridCol>
              </a:tblGrid>
              <a:tr h="652964">
                <a:tc>
                  <a:txBody>
                    <a:bodyPr/>
                    <a:lstStyle/>
                    <a:p>
                      <a:r>
                        <a:rPr lang="uk-UA"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1800" dirty="0" smtClean="0">
                          <a:solidFill>
                            <a:schemeClr val="tx1"/>
                          </a:solidFill>
                          <a:effectLst/>
                          <a:latin typeface="Times New Roman" panose="02020603050405020304" pitchFamily="18" charset="0"/>
                          <a:cs typeface="Times New Roman" panose="02020603050405020304" pitchFamily="18" charset="0"/>
                        </a:rPr>
                        <a:t>СИТУАЦІЯ</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uk-UA" sz="1800" dirty="0" smtClean="0">
                          <a:solidFill>
                            <a:schemeClr val="tx1"/>
                          </a:solidFill>
                          <a:effectLst/>
                          <a:latin typeface="Times New Roman" panose="02020603050405020304" pitchFamily="18" charset="0"/>
                          <a:cs typeface="Times New Roman" panose="02020603050405020304" pitchFamily="18" charset="0"/>
                        </a:rPr>
                        <a:t>СПОСІБ ВИРІШЕННЯ НЕСТАНДАРТНОЇ СИТУАЦІЇ</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2847255679"/>
                  </a:ext>
                </a:extLst>
              </a:tr>
              <a:tr h="4792796">
                <a:tc>
                  <a:txBody>
                    <a:bodyPr/>
                    <a:lstStyle/>
                    <a:p>
                      <a:pPr algn="ctr"/>
                      <a:endPar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uk-UA" sz="2000" b="1" dirty="0" smtClean="0">
                        <a:solidFill>
                          <a:schemeClr val="tx1"/>
                        </a:solidFill>
                        <a:effectLst/>
                        <a:latin typeface="Times New Roman" panose="02020603050405020304" pitchFamily="18" charset="0"/>
                        <a:cs typeface="Times New Roman" panose="02020603050405020304" pitchFamily="18" charset="0"/>
                      </a:endParaRPr>
                    </a:p>
                    <a:p>
                      <a:endParaRPr lang="uk-UA" sz="2000" b="1" dirty="0" smtClean="0">
                        <a:solidFill>
                          <a:schemeClr val="tx1"/>
                        </a:solidFill>
                        <a:effectLst/>
                        <a:latin typeface="Times New Roman" panose="02020603050405020304" pitchFamily="18" charset="0"/>
                        <a:cs typeface="Times New Roman" panose="02020603050405020304" pitchFamily="18" charset="0"/>
                      </a:endParaRPr>
                    </a:p>
                    <a:p>
                      <a:endParaRPr lang="uk-UA" sz="2000" b="1" dirty="0" smtClean="0">
                        <a:solidFill>
                          <a:schemeClr val="tx1"/>
                        </a:solidFill>
                        <a:effectLst/>
                        <a:latin typeface="Times New Roman" panose="02020603050405020304" pitchFamily="18" charset="0"/>
                        <a:cs typeface="Times New Roman" panose="02020603050405020304" pitchFamily="18" charset="0"/>
                      </a:endParaRPr>
                    </a:p>
                    <a:p>
                      <a:r>
                        <a:rPr lang="uk-UA" sz="2000" b="1" dirty="0" smtClean="0">
                          <a:solidFill>
                            <a:schemeClr val="tx1"/>
                          </a:solidFill>
                          <a:effectLst/>
                          <a:latin typeface="Times New Roman" panose="02020603050405020304" pitchFamily="18" charset="0"/>
                          <a:cs typeface="Times New Roman" panose="02020603050405020304" pitchFamily="18" charset="0"/>
                        </a:rPr>
                        <a:t>Виявлено</a:t>
                      </a:r>
                      <a:r>
                        <a:rPr lang="uk-UA" sz="2000" b="1" baseline="0" dirty="0" smtClean="0">
                          <a:solidFill>
                            <a:schemeClr val="tx1"/>
                          </a:solidFill>
                          <a:effectLst/>
                          <a:latin typeface="Times New Roman" panose="02020603050405020304" pitchFamily="18" charset="0"/>
                          <a:cs typeface="Times New Roman" panose="02020603050405020304" pitchFamily="18" charset="0"/>
                        </a:rPr>
                        <a:t> брак друку бланка відповідей, що унеможливлює прочитання окремих фрагментів.</a:t>
                      </a:r>
                      <a:endParaRPr lang="ru-RU" sz="2000" b="1" dirty="0">
                        <a:solidFill>
                          <a:schemeClr val="tx1"/>
                        </a:solidFill>
                        <a:effectLst/>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1.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Якщо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в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аудиторії</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менше</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15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учасників</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старший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інструктор</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видає</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бланк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відповідей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одного з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відсутніх</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або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невикористовуваний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в</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цій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аудиторії</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бланк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відповідей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2.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Якщо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в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аудиторії</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присутні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всі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15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учасників</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старший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інструктор</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повідомляє</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про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ситуацію</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відповідального</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за пункт ЗНО та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уповноважену</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особу.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Відповідальний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за пункт ЗНО в</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супроводі</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уповноваженої</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особи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видає</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невикористовуваний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бланк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відповідей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узятий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з</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іншої</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аудиторії</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Цей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факт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зафіксувати</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в Картах</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спостереження</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й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Аудиторних</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протоколах </a:t>
                      </a: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обох</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
                      </a:r>
                      <a:b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2000" b="1" i="0" kern="1200" dirty="0" err="1" smtClean="0">
                          <a:solidFill>
                            <a:schemeClr val="dk1"/>
                          </a:solidFill>
                          <a:effectLst/>
                          <a:latin typeface="Times New Roman" panose="02020603050405020304" pitchFamily="18" charset="0"/>
                          <a:ea typeface="+mn-ea"/>
                          <a:cs typeface="Times New Roman" panose="02020603050405020304" pitchFamily="18" charset="0"/>
                        </a:rPr>
                        <a:t>аудиторій</a:t>
                      </a:r>
                      <a:r>
                        <a:rPr lang="ru-RU" sz="2000" b="1" i="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026697980"/>
                  </a:ext>
                </a:extLst>
              </a:tr>
            </a:tbl>
          </a:graphicData>
        </a:graphic>
      </p:graphicFrame>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0"/>
            <a:ext cx="1379911" cy="789709"/>
          </a:xfrm>
          <a:prstGeom prst="rect">
            <a:avLst/>
          </a:prstGeom>
          <a:solidFill>
            <a:srgbClr val="D1F0C8"/>
          </a:solidFill>
        </p:spPr>
      </p:pic>
    </p:spTree>
    <p:extLst>
      <p:ext uri="{BB962C8B-B14F-4D97-AF65-F5344CB8AC3E}">
        <p14:creationId xmlns:p14="http://schemas.microsoft.com/office/powerpoint/2010/main" xmlns="" val="1328025773"/>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5009</Words>
  <Application>Microsoft Office PowerPoint</Application>
  <PresentationFormat>Произвольный</PresentationFormat>
  <Paragraphs>471</Paragraphs>
  <Slides>56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Тема Office</vt:lpstr>
      <vt:lpstr>Слайд 1</vt:lpstr>
      <vt:lpstr>Слайд 2</vt:lpstr>
      <vt:lpstr>ПІД ЧАС ДОПУСКУ УЧАСНИКІВ ЗОВНІШНЬОГО НЕЗАЛЕЖНОГО ОЦІНЮВАННЯ ДО ПУНКТУ ПРОВЕДЕННЯ ЗОВНІШНЬОГО НЕЗАЛЕЖНОГО ОЦІНЮВАННЯ (ЗНО)</vt:lpstr>
      <vt:lpstr>ПІД ЧАС ДОПУСКУ УЧАСНИКІВ ЗОВНІШНЬОГО НЕЗАЛЕЖНОГО ОЦІНЮВАННЯ ДО ПУНКТУ ПРОВЕДЕННЯ ЗОВНІШНЬОГО НЕЗАЛЕЖНОГО ОЦІНЮВАННЯ (ЗНО)</vt:lpstr>
      <vt:lpstr>ПІД ЧАС ДОПУСКУ УЧАСНИКІВ ЗОВНІШНЬОГО НЕЗАЛЕЖНОГО ОЦІНЮВАННЯ ДО ПУНКТУ ПРОВЕДЕННЯ ЗОВНІШНЬОГО НЕЗАЛЕЖНОГО ОЦІНЮВАННЯ (ЗНО)</vt:lpstr>
      <vt:lpstr>ПІД ЧАС ДОПУСКУ УЧАСНИКІВ ЗОВНІШНЬОГО НЕЗАЛЕЖНОГО ОЦІНЮВАННЯ ДО ПУНКТУ ПРОВЕДЕННЯ ЗОВНІШНЬОГО НЕЗАЛЕЖНОГО ОЦІНЮВАННЯ (ЗНО)</vt:lpstr>
      <vt:lpstr>ПІД ЧАС ПРОВЕДЕННЯ ЗОВНІШНЬОГО ОЦІЮВАННЯ В АУДИТОРІЯХ</vt:lpstr>
      <vt:lpstr>ПІД ЧАС ПРОВЕДЕННЯ ЗОВНІШНЬОГО ОЦІЮВАННЯ В АУДИТОРІЯХ</vt:lpstr>
      <vt:lpstr>ПІД ЧАС ПРОВЕДЕННЯ ЗОВНІШНЬОГО НЕЗАЛЕЖНОГО ОЦІНЮВАННЯ</vt:lpstr>
      <vt:lpstr>ПІД ЧАС ПРОВЕДЕННЯ ЗОВНІШНЬОГО НЕЗАЛЕЖНОГО ОЦІНЮВАННЯ</vt:lpstr>
      <vt:lpstr>ПІД ЧАС ПРОВЕДЕННЯ ЗОВНІШНЬОГО ОЦІЮВАННЯ В АУДИТОРІЯХ</vt:lpstr>
      <vt:lpstr>ПІД ЧАС ПРОВЕДЕННЯ ЗОВНІШНЬОГО НЕЗАЛЕЖНОГО ОЦІНЮВАННЯ</vt:lpstr>
      <vt:lpstr>Слайд 13</vt:lpstr>
      <vt:lpstr>ПІД ЧАС ПРОВЕДЕННЯ ЗОВНІШНЬОГО НЕЗАЛЕЖНОГО ОЦІНЮВАННЯ</vt:lpstr>
      <vt:lpstr>ПІД ЧАС ПРОВЕДЕННЯ ЗОВНІШНЬОГО ОЦІНЮВАННЯ В АУДИТОРІЯХ</vt:lpstr>
      <vt:lpstr>ПІД ЧАС ПРОВЕДЕННЯ ЗОВНІШНЬОГО ОЦІНЮВАННЯ В АУДИТОРІЯХ</vt:lpstr>
      <vt:lpstr>ПІД ЧАС ПРОВЕДЕННЯ ЗОВНІШНЬОГО ОЦІНЮВАННЯ В АУДИТОРІЯХ</vt:lpstr>
      <vt:lpstr>ПІД ЧАС ПРОВЕДЕННЯ ЗОВНІШНЬОГО ОЦІНЮВАННЯ В АУДИТОРІЯХ</vt:lpstr>
      <vt:lpstr>ПІД ЧАС ПРОВЕДЕННЯ ЗОВНІШНЬОГО НЕЗАЛЕЖНОГО ОЦІНЮВАННЯ</vt:lpstr>
      <vt:lpstr>Слайд 20</vt:lpstr>
      <vt:lpstr>Слайд 21</vt:lpstr>
      <vt:lpstr>Слайд 22</vt:lpstr>
      <vt:lpstr>У ДЕНЬ ПРОВЕДЕННЯ ЗОВНІШНЬОГО НЕЗАЛЕЖНОГО ОЦІНЮВАННЯ </vt:lpstr>
      <vt:lpstr>У ДЕНЬ ПРОВЕДЕННЯ ЗОВНІШНЬОГО НЕЗАЛЕЖНОГО ОЦІНЮВАННЯ </vt:lpstr>
      <vt:lpstr>У ДЕНЬ ПРОВЕДЕННЯ ЗОВНІШНЬОГО НЕЗАЛЕЖНОГО ОЦІНЮВАННЯ </vt:lpstr>
      <vt:lpstr>У ДЕНЬ ПРОВЕДЕННЯ ЗОВНІШНЬОГО НЕЗАЛЕЖНОГО ОЦІНЮВАННЯ </vt:lpstr>
      <vt:lpstr> У ДЕНЬ ПРОВЕДЕННЯ ЗОВНІШНЬОГО НЕЗАЛЕЖНОГО ОЦІНЮВАННЯ </vt:lpstr>
      <vt:lpstr> У ДЕНЬ ПРОВЕДЕННЯ ЗОВНІШНЬОГО НЕЗАЛЕЖНОГО ОЦІНЮВАННЯ </vt:lpstr>
      <vt:lpstr>Слайд 29</vt:lpstr>
      <vt:lpstr>ПІД ЧАС ВИКОНАННЯ УЧАСНИКАМИ СЕРТИФІКАЦІЙНОЇ РОБОТИ</vt:lpstr>
      <vt:lpstr>ПІД ЧАС ВИКОНАННЯ УЧАСНИКАМИ СЕРТИФІКАЦІЙНОЇ РОБОТИ</vt:lpstr>
      <vt:lpstr>Слайд 32</vt:lpstr>
      <vt:lpstr>ПІД ЧАС ВИКОНАННЯ УЧАСНИКАМИ  СЕРТИФІКАЦІЙНОЇ РОБОТИ</vt:lpstr>
      <vt:lpstr> ЗА 15 ХВИЛИН ДО ЗАКІНЧЕННЯ ЧАСУ, ВІДВЕДЕНОГО НА ВИКОНАННЯ СЕРТИФІКАЦІЙНОЇ РОБОТИ, повідомити* учасникам час, що залишився до закінчення ЗНО; попередити* учасників про необхідність завершити роботу із заповнення бланків відповідей. </vt:lpstr>
      <vt:lpstr>  </vt:lpstr>
      <vt:lpstr>Слайд 36</vt:lpstr>
      <vt:lpstr>Слайд 37</vt:lpstr>
      <vt:lpstr>Слайд 38</vt:lpstr>
      <vt:lpstr>Слайд 39</vt:lpstr>
      <vt:lpstr>Слайд 40</vt:lpstr>
      <vt:lpstr>Слайд 41</vt:lpstr>
      <vt:lpstr>Слайд 42</vt:lpstr>
      <vt:lpstr>У  ДЕНЬ ПРОВЕДЕННЯ ЗОВНІШНЬОГО НЕЗАЛЕЖНОГО ОЦІНЮВАННЯ </vt:lpstr>
      <vt:lpstr>Слайд 44</vt:lpstr>
      <vt:lpstr>Слайд 45</vt:lpstr>
      <vt:lpstr>ПІД ЧАС ПРОВЕДЕННЯ ЗОВНІШНЬОГО ОЦІНЮВАННЯ</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Тетяна Власенко</dc:creator>
  <cp:lastModifiedBy>Админ</cp:lastModifiedBy>
  <cp:revision>132</cp:revision>
  <dcterms:created xsi:type="dcterms:W3CDTF">2021-04-13T09:09:27Z</dcterms:created>
  <dcterms:modified xsi:type="dcterms:W3CDTF">2021-04-22T09:49:47Z</dcterms:modified>
</cp:coreProperties>
</file>